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61"/>
  </p:notesMasterIdLst>
  <p:sldIdLst>
    <p:sldId id="256" r:id="rId2"/>
    <p:sldId id="260" r:id="rId3"/>
    <p:sldId id="288" r:id="rId4"/>
    <p:sldId id="293" r:id="rId5"/>
    <p:sldId id="295" r:id="rId6"/>
    <p:sldId id="290" r:id="rId7"/>
    <p:sldId id="296" r:id="rId8"/>
    <p:sldId id="298" r:id="rId9"/>
    <p:sldId id="299" r:id="rId10"/>
    <p:sldId id="300" r:id="rId11"/>
    <p:sldId id="301" r:id="rId12"/>
    <p:sldId id="302" r:id="rId13"/>
    <p:sldId id="303" r:id="rId14"/>
    <p:sldId id="306" r:id="rId15"/>
    <p:sldId id="305" r:id="rId16"/>
    <p:sldId id="307" r:id="rId17"/>
    <p:sldId id="309" r:id="rId18"/>
    <p:sldId id="310" r:id="rId19"/>
    <p:sldId id="308" r:id="rId20"/>
    <p:sldId id="311" r:id="rId21"/>
    <p:sldId id="312" r:id="rId22"/>
    <p:sldId id="313" r:id="rId23"/>
    <p:sldId id="314" r:id="rId24"/>
    <p:sldId id="315" r:id="rId25"/>
    <p:sldId id="316" r:id="rId26"/>
    <p:sldId id="318" r:id="rId27"/>
    <p:sldId id="317" r:id="rId28"/>
    <p:sldId id="319" r:id="rId29"/>
    <p:sldId id="320" r:id="rId30"/>
    <p:sldId id="321" r:id="rId31"/>
    <p:sldId id="287" r:id="rId32"/>
    <p:sldId id="257" r:id="rId33"/>
    <p:sldId id="286" r:id="rId34"/>
    <p:sldId id="258" r:id="rId35"/>
    <p:sldId id="259"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7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8289E1-3CD2-4E59-965F-6BC024703756}">
  <a:tblStyle styleId="{2B8289E1-3CD2-4E59-965F-6BC024703756}"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607"/>
  </p:normalViewPr>
  <p:slideViewPr>
    <p:cSldViewPr snapToGrid="0" snapToObjects="1">
      <p:cViewPr>
        <p:scale>
          <a:sx n="138" d="100"/>
          <a:sy n="138" d="100"/>
        </p:scale>
        <p:origin x="272"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322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8605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978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780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6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68925" y="2387250"/>
            <a:ext cx="3636600" cy="2259000"/>
          </a:xfrm>
          <a:prstGeom prst="rect">
            <a:avLst/>
          </a:prstGeom>
        </p:spPr>
        <p:txBody>
          <a:bodyPr lIns="91425" tIns="91425" rIns="91425" bIns="91425" anchor="t" anchorCtr="0"/>
          <a:lstStyle>
            <a:lvl1pPr lvl="0">
              <a:spcBef>
                <a:spcPts val="0"/>
              </a:spcBef>
              <a:buClr>
                <a:srgbClr val="F67031"/>
              </a:buClr>
              <a:buSzPct val="100000"/>
              <a:defRPr sz="3000" b="1">
                <a:solidFill>
                  <a:srgbClr val="F67031"/>
                </a:solidFill>
              </a:defRPr>
            </a:lvl1pPr>
            <a:lvl2pPr lvl="1">
              <a:spcBef>
                <a:spcPts val="0"/>
              </a:spcBef>
              <a:buClr>
                <a:srgbClr val="F67031"/>
              </a:buClr>
              <a:buSzPct val="100000"/>
              <a:defRPr sz="3000" b="1">
                <a:solidFill>
                  <a:srgbClr val="F67031"/>
                </a:solidFill>
              </a:defRPr>
            </a:lvl2pPr>
            <a:lvl3pPr lvl="2">
              <a:spcBef>
                <a:spcPts val="0"/>
              </a:spcBef>
              <a:buClr>
                <a:srgbClr val="F67031"/>
              </a:buClr>
              <a:buSzPct val="100000"/>
              <a:defRPr sz="3000" b="1">
                <a:solidFill>
                  <a:srgbClr val="F67031"/>
                </a:solidFill>
              </a:defRPr>
            </a:lvl3pPr>
            <a:lvl4pPr lvl="3">
              <a:spcBef>
                <a:spcPts val="0"/>
              </a:spcBef>
              <a:buClr>
                <a:srgbClr val="F67031"/>
              </a:buClr>
              <a:buSzPct val="100000"/>
              <a:defRPr sz="3000" b="1">
                <a:solidFill>
                  <a:srgbClr val="F67031"/>
                </a:solidFill>
              </a:defRPr>
            </a:lvl4pPr>
            <a:lvl5pPr lvl="4">
              <a:spcBef>
                <a:spcPts val="0"/>
              </a:spcBef>
              <a:buClr>
                <a:srgbClr val="F67031"/>
              </a:buClr>
              <a:buSzPct val="100000"/>
              <a:defRPr sz="3000" b="1">
                <a:solidFill>
                  <a:srgbClr val="F67031"/>
                </a:solidFill>
              </a:defRPr>
            </a:lvl5pPr>
            <a:lvl6pPr lvl="5">
              <a:spcBef>
                <a:spcPts val="0"/>
              </a:spcBef>
              <a:buClr>
                <a:srgbClr val="F67031"/>
              </a:buClr>
              <a:buSzPct val="100000"/>
              <a:defRPr sz="3000" b="1">
                <a:solidFill>
                  <a:srgbClr val="F67031"/>
                </a:solidFill>
              </a:defRPr>
            </a:lvl6pPr>
            <a:lvl7pPr lvl="6">
              <a:spcBef>
                <a:spcPts val="0"/>
              </a:spcBef>
              <a:buClr>
                <a:srgbClr val="F67031"/>
              </a:buClr>
              <a:buSzPct val="100000"/>
              <a:defRPr sz="3000" b="1">
                <a:solidFill>
                  <a:srgbClr val="F67031"/>
                </a:solidFill>
              </a:defRPr>
            </a:lvl7pPr>
            <a:lvl8pPr lvl="7">
              <a:spcBef>
                <a:spcPts val="0"/>
              </a:spcBef>
              <a:buClr>
                <a:srgbClr val="F67031"/>
              </a:buClr>
              <a:buSzPct val="100000"/>
              <a:defRPr sz="3000" b="1">
                <a:solidFill>
                  <a:srgbClr val="F67031"/>
                </a:solidFill>
              </a:defRPr>
            </a:lvl8pPr>
            <a:lvl9pPr lvl="8">
              <a:spcBef>
                <a:spcPts val="0"/>
              </a:spcBef>
              <a:buClr>
                <a:srgbClr val="F67031"/>
              </a:buClr>
              <a:buSzPct val="100000"/>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body" idx="1"/>
          </p:nvPr>
        </p:nvSpPr>
        <p:spPr>
          <a:xfrm>
            <a:off x="3062199" y="575500"/>
            <a:ext cx="2729999"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0" name="Shape 70"/>
          <p:cNvSpPr txBox="1">
            <a:spLocks noGrp="1"/>
          </p:cNvSpPr>
          <p:nvPr>
            <p:ph type="body" idx="2"/>
          </p:nvPr>
        </p:nvSpPr>
        <p:spPr>
          <a:xfrm>
            <a:off x="5956700" y="575500"/>
            <a:ext cx="2730000" cy="3981000"/>
          </a:xfrm>
          <a:prstGeom prst="rect">
            <a:avLst/>
          </a:prstGeom>
        </p:spPr>
        <p:txBody>
          <a:bodyPr lIns="91425" tIns="91425" rIns="91425" bIns="91425" anchor="t" anchorCtr="0"/>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a:endParaRPr/>
          </a:p>
        </p:txBody>
      </p:sp>
      <p:sp>
        <p:nvSpPr>
          <p:cNvPr id="71" name="Shape 7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body" idx="1"/>
          </p:nvPr>
        </p:nvSpPr>
        <p:spPr>
          <a:xfrm>
            <a:off x="3069324" y="575500"/>
            <a:ext cx="1789799" cy="3981000"/>
          </a:xfrm>
          <a:prstGeom prst="rect">
            <a:avLst/>
          </a:prstGeom>
        </p:spPr>
        <p:txBody>
          <a:bodyPr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77" name="Shape 77"/>
          <p:cNvSpPr txBox="1">
            <a:spLocks noGrp="1"/>
          </p:cNvSpPr>
          <p:nvPr>
            <p:ph type="body" idx="2"/>
          </p:nvPr>
        </p:nvSpPr>
        <p:spPr>
          <a:xfrm>
            <a:off x="4951005" y="575500"/>
            <a:ext cx="1789800" cy="3981000"/>
          </a:xfrm>
          <a:prstGeom prst="rect">
            <a:avLst/>
          </a:prstGeom>
        </p:spPr>
        <p:txBody>
          <a:bodyPr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78" name="Shape 78"/>
          <p:cNvSpPr txBox="1">
            <a:spLocks noGrp="1"/>
          </p:cNvSpPr>
          <p:nvPr>
            <p:ph type="body" idx="3"/>
          </p:nvPr>
        </p:nvSpPr>
        <p:spPr>
          <a:xfrm>
            <a:off x="6832686" y="575500"/>
            <a:ext cx="1789800" cy="3981000"/>
          </a:xfrm>
          <a:prstGeom prst="rect">
            <a:avLst/>
          </a:prstGeom>
        </p:spPr>
        <p:txBody>
          <a:bodyPr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endParaRPr/>
          </a:p>
        </p:txBody>
      </p:sp>
      <p:sp>
        <p:nvSpPr>
          <p:cNvPr id="79" name="Shape 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3" name="Shape 83"/>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4" name="Shape 8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16" name="Shape 16"/>
          <p:cNvSpPr txBox="1">
            <a:spLocks noGrp="1"/>
          </p:cNvSpPr>
          <p:nvPr>
            <p:ph type="ctrTitle"/>
          </p:nvPr>
        </p:nvSpPr>
        <p:spPr>
          <a:xfrm>
            <a:off x="277100" y="284200"/>
            <a:ext cx="2024100" cy="36780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17" name="Shape 17"/>
          <p:cNvSpPr txBox="1">
            <a:spLocks noGrp="1"/>
          </p:cNvSpPr>
          <p:nvPr>
            <p:ph type="subTitle" idx="1"/>
          </p:nvPr>
        </p:nvSpPr>
        <p:spPr>
          <a:xfrm>
            <a:off x="277100" y="3983050"/>
            <a:ext cx="2024100" cy="784800"/>
          </a:xfrm>
          <a:prstGeom prst="rect">
            <a:avLst/>
          </a:prstGeom>
        </p:spPr>
        <p:txBody>
          <a:bodyPr lIns="91425" tIns="91425" rIns="91425" bIns="91425" anchor="t" anchorCtr="0"/>
          <a:lstStyle>
            <a:lvl1pPr lvl="0" rtl="0">
              <a:spcBef>
                <a:spcPts val="0"/>
              </a:spcBef>
              <a:buClr>
                <a:srgbClr val="999999"/>
              </a:buClr>
              <a:buFont typeface="Georgia"/>
              <a:buNone/>
              <a:defRPr i="1">
                <a:solidFill>
                  <a:srgbClr val="999999"/>
                </a:solidFill>
                <a:latin typeface="Georgia"/>
                <a:ea typeface="Georgia"/>
                <a:cs typeface="Georgia"/>
                <a:sym typeface="Georgia"/>
              </a:defRPr>
            </a:lvl1pPr>
            <a:lvl2pPr lvl="1" rtl="0">
              <a:spcBef>
                <a:spcPts val="0"/>
              </a:spcBef>
              <a:buClr>
                <a:srgbClr val="999999"/>
              </a:buClr>
              <a:buSzPct val="100000"/>
              <a:buFont typeface="Georgia"/>
              <a:buNone/>
              <a:defRPr sz="3000" i="1">
                <a:solidFill>
                  <a:srgbClr val="999999"/>
                </a:solidFill>
                <a:latin typeface="Georgia"/>
                <a:ea typeface="Georgia"/>
                <a:cs typeface="Georgia"/>
                <a:sym typeface="Georgia"/>
              </a:defRPr>
            </a:lvl2pPr>
            <a:lvl3pPr lvl="2" rtl="0">
              <a:spcBef>
                <a:spcPts val="0"/>
              </a:spcBef>
              <a:buClr>
                <a:srgbClr val="999999"/>
              </a:buClr>
              <a:buSzPct val="100000"/>
              <a:buFont typeface="Georgia"/>
              <a:buNone/>
              <a:defRPr sz="3000" i="1">
                <a:solidFill>
                  <a:srgbClr val="999999"/>
                </a:solidFill>
                <a:latin typeface="Georgia"/>
                <a:ea typeface="Georgia"/>
                <a:cs typeface="Georgia"/>
                <a:sym typeface="Georgia"/>
              </a:defRPr>
            </a:lvl3pPr>
            <a:lvl4pPr lvl="3" rtl="0">
              <a:spcBef>
                <a:spcPts val="0"/>
              </a:spcBef>
              <a:buClr>
                <a:srgbClr val="999999"/>
              </a:buClr>
              <a:buSzPct val="100000"/>
              <a:buFont typeface="Georgia"/>
              <a:buNone/>
              <a:defRPr sz="3000" i="1">
                <a:solidFill>
                  <a:srgbClr val="999999"/>
                </a:solidFill>
                <a:latin typeface="Georgia"/>
                <a:ea typeface="Georgia"/>
                <a:cs typeface="Georgia"/>
                <a:sym typeface="Georgia"/>
              </a:defRPr>
            </a:lvl4pPr>
            <a:lvl5pPr lvl="4" rtl="0">
              <a:spcBef>
                <a:spcPts val="0"/>
              </a:spcBef>
              <a:buClr>
                <a:srgbClr val="999999"/>
              </a:buClr>
              <a:buSzPct val="100000"/>
              <a:buFont typeface="Georgia"/>
              <a:buNone/>
              <a:defRPr sz="3000" i="1">
                <a:solidFill>
                  <a:srgbClr val="999999"/>
                </a:solidFill>
                <a:latin typeface="Georgia"/>
                <a:ea typeface="Georgia"/>
                <a:cs typeface="Georgia"/>
                <a:sym typeface="Georgia"/>
              </a:defRPr>
            </a:lvl5pPr>
            <a:lvl6pPr lvl="5" rtl="0">
              <a:spcBef>
                <a:spcPts val="0"/>
              </a:spcBef>
              <a:buClr>
                <a:srgbClr val="999999"/>
              </a:buClr>
              <a:buSzPct val="100000"/>
              <a:buFont typeface="Georgia"/>
              <a:buNone/>
              <a:defRPr sz="3000" i="1">
                <a:solidFill>
                  <a:srgbClr val="999999"/>
                </a:solidFill>
                <a:latin typeface="Georgia"/>
                <a:ea typeface="Georgia"/>
                <a:cs typeface="Georgia"/>
                <a:sym typeface="Georgia"/>
              </a:defRPr>
            </a:lvl6pPr>
            <a:lvl7pPr lvl="6" rtl="0">
              <a:spcBef>
                <a:spcPts val="0"/>
              </a:spcBef>
              <a:buClr>
                <a:srgbClr val="999999"/>
              </a:buClr>
              <a:buSzPct val="100000"/>
              <a:buFont typeface="Georgia"/>
              <a:buNone/>
              <a:defRPr sz="3000" i="1">
                <a:solidFill>
                  <a:srgbClr val="999999"/>
                </a:solidFill>
                <a:latin typeface="Georgia"/>
                <a:ea typeface="Georgia"/>
                <a:cs typeface="Georgia"/>
                <a:sym typeface="Georgia"/>
              </a:defRPr>
            </a:lvl7pPr>
            <a:lvl8pPr lvl="7" rtl="0">
              <a:spcBef>
                <a:spcPts val="0"/>
              </a:spcBef>
              <a:buClr>
                <a:srgbClr val="999999"/>
              </a:buClr>
              <a:buSzPct val="100000"/>
              <a:buFont typeface="Georgia"/>
              <a:buNone/>
              <a:defRPr sz="3000" i="1">
                <a:solidFill>
                  <a:srgbClr val="999999"/>
                </a:solidFill>
                <a:latin typeface="Georgia"/>
                <a:ea typeface="Georgia"/>
                <a:cs typeface="Georgia"/>
                <a:sym typeface="Georgia"/>
              </a:defRPr>
            </a:lvl8pPr>
            <a:lvl9pPr lvl="8" rtl="0">
              <a:spcBef>
                <a:spcPts val="0"/>
              </a:spcBef>
              <a:buClr>
                <a:srgbClr val="999999"/>
              </a:buClr>
              <a:buSzPct val="100000"/>
              <a:buFont typeface="Georgia"/>
              <a:buNone/>
              <a:defRPr sz="3000" i="1">
                <a:solidFill>
                  <a:srgbClr val="999999"/>
                </a:solidFill>
                <a:latin typeface="Georgia"/>
                <a:ea typeface="Georgia"/>
                <a:cs typeface="Georgia"/>
                <a:sym typeface="Georgia"/>
              </a:defRPr>
            </a:lvl9pPr>
          </a:lstStyle>
          <a:p>
            <a:endParaRPr/>
          </a:p>
        </p:txBody>
      </p:sp>
      <p:sp>
        <p:nvSpPr>
          <p:cNvPr id="18" name="Shape 1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able of contents">
    <p:spTree>
      <p:nvGrpSpPr>
        <p:cNvPr id="1" name="Shape 19"/>
        <p:cNvGrpSpPr/>
        <p:nvPr/>
      </p:nvGrpSpPr>
      <p:grpSpPr>
        <a:xfrm>
          <a:off x="0" y="0"/>
          <a:ext cx="0" cy="0"/>
          <a:chOff x="0" y="0"/>
          <a:chExt cx="0" cy="0"/>
        </a:xfrm>
      </p:grpSpPr>
      <p:sp>
        <p:nvSpPr>
          <p:cNvPr id="20" name="Shape 20"/>
          <p:cNvSpPr/>
          <p:nvPr/>
        </p:nvSpPr>
        <p:spPr>
          <a:xfrm flipH="1">
            <a:off x="4568411"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subTitle" idx="1"/>
          </p:nvPr>
        </p:nvSpPr>
        <p:spPr>
          <a:xfrm>
            <a:off x="646550" y="1989500"/>
            <a:ext cx="3246900" cy="2126400"/>
          </a:xfrm>
          <a:prstGeom prst="rect">
            <a:avLst/>
          </a:prstGeom>
        </p:spPr>
        <p:txBody>
          <a:bodyPr lIns="91425" tIns="91425" rIns="91425" bIns="91425" anchor="t" anchorCtr="0"/>
          <a:lstStyle>
            <a:lvl1pPr lvl="0" rtl="0">
              <a:spcBef>
                <a:spcPts val="0"/>
              </a:spcBef>
              <a:buClr>
                <a:srgbClr val="FFFFFF"/>
              </a:buClr>
              <a:buFont typeface="Georgia"/>
              <a:buNone/>
              <a:defRPr i="1">
                <a:solidFill>
                  <a:srgbClr val="FFFFFF"/>
                </a:solidFill>
                <a:latin typeface="Georgia"/>
                <a:ea typeface="Georgia"/>
                <a:cs typeface="Georgia"/>
                <a:sym typeface="Georgia"/>
              </a:defRPr>
            </a:lvl1pPr>
            <a:lvl2pPr lvl="1" rtl="0">
              <a:spcBef>
                <a:spcPts val="0"/>
              </a:spcBef>
              <a:buClr>
                <a:srgbClr val="FFFFFF"/>
              </a:buClr>
              <a:buSzPct val="100000"/>
              <a:buFont typeface="Georgia"/>
              <a:buNone/>
              <a:defRPr sz="3000" i="1">
                <a:solidFill>
                  <a:srgbClr val="FFFFFF"/>
                </a:solidFill>
                <a:latin typeface="Georgia"/>
                <a:ea typeface="Georgia"/>
                <a:cs typeface="Georgia"/>
                <a:sym typeface="Georgia"/>
              </a:defRPr>
            </a:lvl2pPr>
            <a:lvl3pPr lvl="2" rtl="0">
              <a:spcBef>
                <a:spcPts val="0"/>
              </a:spcBef>
              <a:buClr>
                <a:srgbClr val="FFFFFF"/>
              </a:buClr>
              <a:buSzPct val="100000"/>
              <a:buFont typeface="Georgia"/>
              <a:buNone/>
              <a:defRPr sz="3000" i="1">
                <a:solidFill>
                  <a:srgbClr val="FFFFFF"/>
                </a:solidFill>
                <a:latin typeface="Georgia"/>
                <a:ea typeface="Georgia"/>
                <a:cs typeface="Georgia"/>
                <a:sym typeface="Georgia"/>
              </a:defRPr>
            </a:lvl3pPr>
            <a:lvl4pPr lvl="3" rtl="0">
              <a:spcBef>
                <a:spcPts val="0"/>
              </a:spcBef>
              <a:buClr>
                <a:srgbClr val="FFFFFF"/>
              </a:buClr>
              <a:buSzPct val="100000"/>
              <a:buFont typeface="Georgia"/>
              <a:buNone/>
              <a:defRPr sz="3000" i="1">
                <a:solidFill>
                  <a:srgbClr val="FFFFFF"/>
                </a:solidFill>
                <a:latin typeface="Georgia"/>
                <a:ea typeface="Georgia"/>
                <a:cs typeface="Georgia"/>
                <a:sym typeface="Georgia"/>
              </a:defRPr>
            </a:lvl4pPr>
            <a:lvl5pPr lvl="4" rtl="0">
              <a:spcBef>
                <a:spcPts val="0"/>
              </a:spcBef>
              <a:buClr>
                <a:srgbClr val="FFFFFF"/>
              </a:buClr>
              <a:buSzPct val="100000"/>
              <a:buFont typeface="Georgia"/>
              <a:buNone/>
              <a:defRPr sz="3000" i="1">
                <a:solidFill>
                  <a:srgbClr val="FFFFFF"/>
                </a:solidFill>
                <a:latin typeface="Georgia"/>
                <a:ea typeface="Georgia"/>
                <a:cs typeface="Georgia"/>
                <a:sym typeface="Georgia"/>
              </a:defRPr>
            </a:lvl5pPr>
            <a:lvl6pPr lvl="5" rtl="0">
              <a:spcBef>
                <a:spcPts val="0"/>
              </a:spcBef>
              <a:buClr>
                <a:srgbClr val="FFFFFF"/>
              </a:buClr>
              <a:buSzPct val="100000"/>
              <a:buFont typeface="Georgia"/>
              <a:buNone/>
              <a:defRPr sz="3000" i="1">
                <a:solidFill>
                  <a:srgbClr val="FFFFFF"/>
                </a:solidFill>
                <a:latin typeface="Georgia"/>
                <a:ea typeface="Georgia"/>
                <a:cs typeface="Georgia"/>
                <a:sym typeface="Georgia"/>
              </a:defRPr>
            </a:lvl6pPr>
            <a:lvl7pPr lvl="6" rtl="0">
              <a:spcBef>
                <a:spcPts val="0"/>
              </a:spcBef>
              <a:buClr>
                <a:srgbClr val="FFFFFF"/>
              </a:buClr>
              <a:buSzPct val="100000"/>
              <a:buFont typeface="Georgia"/>
              <a:buNone/>
              <a:defRPr sz="3000" i="1">
                <a:solidFill>
                  <a:srgbClr val="FFFFFF"/>
                </a:solidFill>
                <a:latin typeface="Georgia"/>
                <a:ea typeface="Georgia"/>
                <a:cs typeface="Georgia"/>
                <a:sym typeface="Georgia"/>
              </a:defRPr>
            </a:lvl7pPr>
            <a:lvl8pPr lvl="7" rtl="0">
              <a:spcBef>
                <a:spcPts val="0"/>
              </a:spcBef>
              <a:buClr>
                <a:srgbClr val="FFFFFF"/>
              </a:buClr>
              <a:buSzPct val="100000"/>
              <a:buFont typeface="Georgia"/>
              <a:buNone/>
              <a:defRPr sz="3000" i="1">
                <a:solidFill>
                  <a:srgbClr val="FFFFFF"/>
                </a:solidFill>
                <a:latin typeface="Georgia"/>
                <a:ea typeface="Georgia"/>
                <a:cs typeface="Georgia"/>
                <a:sym typeface="Georgia"/>
              </a:defRPr>
            </a:lvl8pPr>
            <a:lvl9pPr lvl="8" rtl="0">
              <a:spcBef>
                <a:spcPts val="0"/>
              </a:spcBef>
              <a:buClr>
                <a:srgbClr val="FFFFFF"/>
              </a:buClr>
              <a:buSzPct val="100000"/>
              <a:buFont typeface="Georgia"/>
              <a:buNone/>
              <a:defRPr sz="3000" i="1">
                <a:solidFill>
                  <a:srgbClr val="FFFFFF"/>
                </a:solidFill>
                <a:latin typeface="Georgia"/>
                <a:ea typeface="Georgia"/>
                <a:cs typeface="Georgia"/>
                <a:sym typeface="Georgia"/>
              </a:defRPr>
            </a:lvl9pPr>
          </a:lstStyle>
          <a:p>
            <a:endParaRPr/>
          </a:p>
        </p:txBody>
      </p:sp>
      <p:sp>
        <p:nvSpPr>
          <p:cNvPr id="22" name="Shape 2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3" name="Shape 23"/>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4" name="Shape 24"/>
          <p:cNvSpPr txBox="1">
            <a:spLocks noGrp="1"/>
          </p:cNvSpPr>
          <p:nvPr>
            <p:ph type="body" idx="2"/>
          </p:nvPr>
        </p:nvSpPr>
        <p:spPr>
          <a:xfrm>
            <a:off x="5130225" y="1016000"/>
            <a:ext cx="3470700" cy="3099900"/>
          </a:xfrm>
          <a:prstGeom prst="rect">
            <a:avLst/>
          </a:prstGeom>
        </p:spPr>
        <p:txBody>
          <a:bodyPr lIns="91425" tIns="91425" rIns="91425" bIns="91425" anchor="t" anchorCtr="0"/>
          <a:lstStyle>
            <a:lvl1pPr lvl="0" rtl="0">
              <a:spcBef>
                <a:spcPts val="0"/>
              </a:spcBef>
              <a:spcAft>
                <a:spcPts val="1000"/>
              </a:spcAft>
              <a:buClr>
                <a:srgbClr val="F67031"/>
              </a:buClr>
              <a:buSzPct val="100000"/>
              <a:buAutoNum type="arabicPeriod"/>
              <a:defRPr sz="1800"/>
            </a:lvl1pPr>
            <a:lvl2pPr lvl="1" rtl="0">
              <a:spcBef>
                <a:spcPts val="0"/>
              </a:spcBef>
              <a:spcAft>
                <a:spcPts val="1000"/>
              </a:spcAft>
              <a:buAutoNum type="alphaLcPeriod"/>
              <a:defRPr>
                <a:solidFill>
                  <a:srgbClr val="999999"/>
                </a:solidFill>
              </a:defRPr>
            </a:lvl2pPr>
            <a:lvl3pPr lvl="2" rtl="0">
              <a:spcBef>
                <a:spcPts val="0"/>
              </a:spcBef>
              <a:spcAft>
                <a:spcPts val="1000"/>
              </a:spcAft>
              <a:buAutoNum type="romanLcPeriod"/>
              <a:defRPr>
                <a:solidFill>
                  <a:srgbClr val="999999"/>
                </a:solidFill>
              </a:defRPr>
            </a:lvl3pPr>
            <a:lvl4pPr lvl="3" rtl="0">
              <a:spcBef>
                <a:spcPts val="0"/>
              </a:spcBef>
              <a:spcAft>
                <a:spcPts val="1000"/>
              </a:spcAft>
              <a:buAutoNum type="arabicPeriod"/>
              <a:defRPr>
                <a:solidFill>
                  <a:srgbClr val="999999"/>
                </a:solidFill>
              </a:defRPr>
            </a:lvl4pPr>
            <a:lvl5pPr lvl="4" rtl="0">
              <a:spcBef>
                <a:spcPts val="0"/>
              </a:spcBef>
              <a:spcAft>
                <a:spcPts val="1000"/>
              </a:spcAft>
              <a:buClr>
                <a:srgbClr val="999999"/>
              </a:buClr>
              <a:buAutoNum type="alphaLcPeriod"/>
              <a:defRPr>
                <a:solidFill>
                  <a:srgbClr val="999999"/>
                </a:solidFill>
              </a:defRPr>
            </a:lvl5pPr>
            <a:lvl6pPr lvl="5" rtl="0">
              <a:spcBef>
                <a:spcPts val="0"/>
              </a:spcBef>
              <a:spcAft>
                <a:spcPts val="1000"/>
              </a:spcAft>
              <a:buClr>
                <a:srgbClr val="999999"/>
              </a:buClr>
              <a:buAutoNum type="romanLcPeriod"/>
              <a:defRPr>
                <a:solidFill>
                  <a:srgbClr val="999999"/>
                </a:solidFill>
              </a:defRPr>
            </a:lvl6pPr>
            <a:lvl7pPr lvl="6" rtl="0">
              <a:spcBef>
                <a:spcPts val="0"/>
              </a:spcBef>
              <a:spcAft>
                <a:spcPts val="1000"/>
              </a:spcAft>
              <a:buClr>
                <a:srgbClr val="999999"/>
              </a:buClr>
              <a:buAutoNum type="arabicPeriod"/>
              <a:defRPr>
                <a:solidFill>
                  <a:srgbClr val="999999"/>
                </a:solidFill>
              </a:defRPr>
            </a:lvl7pPr>
            <a:lvl8pPr lvl="7" rtl="0">
              <a:spcBef>
                <a:spcPts val="0"/>
              </a:spcBef>
              <a:spcAft>
                <a:spcPts val="1000"/>
              </a:spcAft>
              <a:buClr>
                <a:srgbClr val="999999"/>
              </a:buClr>
              <a:buAutoNum type="alphaLcPeriod"/>
              <a:defRPr>
                <a:solidFill>
                  <a:srgbClr val="999999"/>
                </a:solidFill>
              </a:defRPr>
            </a:lvl8pPr>
            <a:lvl9pPr lvl="8" rtl="0">
              <a:spcBef>
                <a:spcPts val="0"/>
              </a:spcBef>
              <a:spcAft>
                <a:spcPts val="1000"/>
              </a:spcAft>
              <a:buClr>
                <a:srgbClr val="999999"/>
              </a:buClr>
              <a:buAutoNum type="romanLcPeriod"/>
              <a:defRPr>
                <a:solidFill>
                  <a:srgbClr val="999999"/>
                </a:solidFill>
              </a:defRPr>
            </a:lvl9pPr>
          </a:lstStyle>
          <a:p>
            <a:endParaRPr/>
          </a:p>
        </p:txBody>
      </p:sp>
      <p:sp>
        <p:nvSpPr>
          <p:cNvPr id="25" name="Shape 25"/>
          <p:cNvSpPr txBox="1">
            <a:spLocks noGrp="1"/>
          </p:cNvSpPr>
          <p:nvPr>
            <p:ph type="title"/>
          </p:nvPr>
        </p:nvSpPr>
        <p:spPr>
          <a:xfrm>
            <a:off x="646573" y="1016000"/>
            <a:ext cx="3246900" cy="973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9" name="Shape 29"/>
          <p:cNvSpPr txBox="1">
            <a:spLocks noGrp="1"/>
          </p:cNvSpPr>
          <p:nvPr>
            <p:ph type="body" idx="1"/>
          </p:nvPr>
        </p:nvSpPr>
        <p:spPr>
          <a:xfrm>
            <a:off x="1847275" y="1704600"/>
            <a:ext cx="5449500" cy="2714700"/>
          </a:xfrm>
          <a:prstGeom prst="rect">
            <a:avLst/>
          </a:prstGeom>
        </p:spPr>
        <p:txBody>
          <a:bodyPr lIns="91425" tIns="91425" rIns="91425" bIns="91425" anchor="t" anchorCtr="0"/>
          <a:lstStyle>
            <a:lvl1pPr lvl="0" algn="ctr" rtl="0">
              <a:spcBef>
                <a:spcPts val="0"/>
              </a:spcBef>
              <a:buSzPct val="100000"/>
              <a:buFont typeface="Georgia"/>
              <a:defRPr sz="2400" i="1">
                <a:latin typeface="Georgia"/>
                <a:ea typeface="Georgia"/>
                <a:cs typeface="Georgia"/>
                <a:sym typeface="Georgia"/>
              </a:defRPr>
            </a:lvl1pPr>
            <a:lvl2pPr lvl="1" algn="ctr" rtl="0">
              <a:spcBef>
                <a:spcPts val="0"/>
              </a:spcBef>
              <a:buSzPct val="100000"/>
              <a:buFont typeface="Georgia"/>
              <a:defRPr sz="2400" i="1">
                <a:latin typeface="Georgia"/>
                <a:ea typeface="Georgia"/>
                <a:cs typeface="Georgia"/>
                <a:sym typeface="Georgia"/>
              </a:defRPr>
            </a:lvl2pPr>
            <a:lvl3pPr lvl="2" algn="ctr" rtl="0">
              <a:spcBef>
                <a:spcPts val="0"/>
              </a:spcBef>
              <a:buSzPct val="100000"/>
              <a:buFont typeface="Georgia"/>
              <a:defRPr sz="2400" i="1">
                <a:latin typeface="Georgia"/>
                <a:ea typeface="Georgia"/>
                <a:cs typeface="Georgia"/>
                <a:sym typeface="Georgia"/>
              </a:defRPr>
            </a:lvl3pPr>
            <a:lvl4pPr lvl="3" algn="ctr" rtl="0">
              <a:spcBef>
                <a:spcPts val="0"/>
              </a:spcBef>
              <a:buSzPct val="100000"/>
              <a:buFont typeface="Georgia"/>
              <a:defRPr sz="2400" i="1">
                <a:latin typeface="Georgia"/>
                <a:ea typeface="Georgia"/>
                <a:cs typeface="Georgia"/>
                <a:sym typeface="Georgia"/>
              </a:defRPr>
            </a:lvl4pPr>
            <a:lvl5pPr lvl="4" algn="ctr" rtl="0">
              <a:spcBef>
                <a:spcPts val="0"/>
              </a:spcBef>
              <a:buSzPct val="100000"/>
              <a:buFont typeface="Georgia"/>
              <a:defRPr sz="2400" i="1">
                <a:latin typeface="Georgia"/>
                <a:ea typeface="Georgia"/>
                <a:cs typeface="Georgia"/>
                <a:sym typeface="Georgia"/>
              </a:defRPr>
            </a:lvl5pPr>
            <a:lvl6pPr lvl="5" algn="ctr" rtl="0">
              <a:spcBef>
                <a:spcPts val="0"/>
              </a:spcBef>
              <a:buSzPct val="100000"/>
              <a:buFont typeface="Georgia"/>
              <a:defRPr sz="2400" i="1">
                <a:latin typeface="Georgia"/>
                <a:ea typeface="Georgia"/>
                <a:cs typeface="Georgia"/>
                <a:sym typeface="Georgia"/>
              </a:defRPr>
            </a:lvl6pPr>
            <a:lvl7pPr lvl="6" algn="ctr" rtl="0">
              <a:spcBef>
                <a:spcPts val="0"/>
              </a:spcBef>
              <a:buSzPct val="100000"/>
              <a:buFont typeface="Georgia"/>
              <a:defRPr sz="2400" i="1">
                <a:latin typeface="Georgia"/>
                <a:ea typeface="Georgia"/>
                <a:cs typeface="Georgia"/>
                <a:sym typeface="Georgia"/>
              </a:defRPr>
            </a:lvl7pPr>
            <a:lvl8pPr lvl="7" algn="ctr" rtl="0">
              <a:spcBef>
                <a:spcPts val="0"/>
              </a:spcBef>
              <a:buSzPct val="100000"/>
              <a:buFont typeface="Georgia"/>
              <a:defRPr sz="2400" i="1">
                <a:latin typeface="Georgia"/>
                <a:ea typeface="Georgia"/>
                <a:cs typeface="Georgia"/>
                <a:sym typeface="Georgia"/>
              </a:defRPr>
            </a:lvl8pPr>
            <a:lvl9pPr lvl="8" algn="ctr">
              <a:spcBef>
                <a:spcPts val="0"/>
              </a:spcBef>
              <a:buSzPct val="100000"/>
              <a:buFont typeface="Georgia"/>
              <a:defRPr sz="2400" i="1">
                <a:latin typeface="Georgia"/>
                <a:ea typeface="Georgia"/>
                <a:cs typeface="Georgia"/>
                <a:sym typeface="Georgia"/>
              </a:defRPr>
            </a:lvl9pPr>
          </a:lstStyle>
          <a:p>
            <a:endParaRPr/>
          </a:p>
        </p:txBody>
      </p:sp>
      <p:sp>
        <p:nvSpPr>
          <p:cNvPr id="30" name="Shape 30"/>
          <p:cNvSpPr txBox="1"/>
          <p:nvPr/>
        </p:nvSpPr>
        <p:spPr>
          <a:xfrm>
            <a:off x="3593400" y="227724"/>
            <a:ext cx="1957200" cy="653700"/>
          </a:xfrm>
          <a:prstGeom prst="rect">
            <a:avLst/>
          </a:prstGeom>
          <a:noFill/>
          <a:ln>
            <a:noFill/>
          </a:ln>
        </p:spPr>
        <p:txBody>
          <a:bodyPr lIns="91425" tIns="91425" rIns="91425" bIns="91425" anchor="t" anchorCtr="0">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090625" y="575500"/>
            <a:ext cx="5596200" cy="398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1 column with intro text">
    <p:spTree>
      <p:nvGrpSpPr>
        <p:cNvPr id="1" name="Shape 38"/>
        <p:cNvGrpSpPr/>
        <p:nvPr/>
      </p:nvGrpSpPr>
      <p:grpSpPr>
        <a:xfrm>
          <a:off x="0" y="0"/>
          <a:ext cx="0" cy="0"/>
          <a:chOff x="0" y="0"/>
          <a:chExt cx="0" cy="0"/>
        </a:xfrm>
      </p:grpSpPr>
      <p:sp>
        <p:nvSpPr>
          <p:cNvPr id="39" name="Shape 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0" name="Shape 40"/>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1" name="Shape 41"/>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3090625" y="575500"/>
            <a:ext cx="5596200" cy="1207800"/>
          </a:xfrm>
          <a:prstGeom prst="rect">
            <a:avLst/>
          </a:prstGeom>
        </p:spPr>
        <p:txBody>
          <a:bodyPr lIns="91425" tIns="91425" rIns="91425" bIns="91425" anchor="t" anchorCtr="0"/>
          <a:lstStyle>
            <a:lvl1pPr lvl="0" rtl="0">
              <a:spcBef>
                <a:spcPts val="0"/>
              </a:spcBef>
              <a:buClr>
                <a:srgbClr val="F67031"/>
              </a:buClr>
              <a:buSzPct val="100000"/>
              <a:buFont typeface="Georgia"/>
              <a:defRPr sz="1600"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1600"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1600"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1600"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1600"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1600"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1600"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1600"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1600" i="1">
                <a:solidFill>
                  <a:srgbClr val="F67031"/>
                </a:solidFill>
                <a:latin typeface="Georgia"/>
                <a:ea typeface="Georgia"/>
                <a:cs typeface="Georgia"/>
                <a:sym typeface="Georgia"/>
              </a:defRPr>
            </a:lvl9pPr>
          </a:lstStyle>
          <a:p>
            <a:endParaRPr/>
          </a:p>
        </p:txBody>
      </p:sp>
      <p:sp>
        <p:nvSpPr>
          <p:cNvPr id="43" name="Shape 4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4" name="Shape 44"/>
          <p:cNvSpPr txBox="1">
            <a:spLocks noGrp="1"/>
          </p:cNvSpPr>
          <p:nvPr>
            <p:ph type="body" idx="2"/>
          </p:nvPr>
        </p:nvSpPr>
        <p:spPr>
          <a:xfrm>
            <a:off x="3090625" y="2004312"/>
            <a:ext cx="5596200" cy="25521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2 columns with intro text">
    <p:spTree>
      <p:nvGrpSpPr>
        <p:cNvPr id="1"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34450" y="575500"/>
            <a:ext cx="2046300" cy="39810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 name="Shape 49"/>
          <p:cNvSpPr txBox="1">
            <a:spLocks noGrp="1"/>
          </p:cNvSpPr>
          <p:nvPr>
            <p:ph type="body" idx="1"/>
          </p:nvPr>
        </p:nvSpPr>
        <p:spPr>
          <a:xfrm>
            <a:off x="3090625" y="575500"/>
            <a:ext cx="5596200" cy="1207800"/>
          </a:xfrm>
          <a:prstGeom prst="rect">
            <a:avLst/>
          </a:prstGeom>
        </p:spPr>
        <p:txBody>
          <a:bodyPr lIns="91425" tIns="91425" rIns="91425" bIns="91425" anchor="t" anchorCtr="0"/>
          <a:lstStyle>
            <a:lvl1pPr lvl="0" rtl="0">
              <a:spcBef>
                <a:spcPts val="0"/>
              </a:spcBef>
              <a:buClr>
                <a:srgbClr val="F67031"/>
              </a:buClr>
              <a:buSzPct val="100000"/>
              <a:buFont typeface="Georgia"/>
              <a:defRPr sz="1600" i="1">
                <a:solidFill>
                  <a:srgbClr val="F67031"/>
                </a:solidFill>
                <a:latin typeface="Georgia"/>
                <a:ea typeface="Georgia"/>
                <a:cs typeface="Georgia"/>
                <a:sym typeface="Georgia"/>
              </a:defRPr>
            </a:lvl1pPr>
            <a:lvl2pPr lvl="1" rtl="0">
              <a:spcBef>
                <a:spcPts val="0"/>
              </a:spcBef>
              <a:buClr>
                <a:srgbClr val="F67031"/>
              </a:buClr>
              <a:buSzPct val="100000"/>
              <a:buFont typeface="Georgia"/>
              <a:defRPr sz="1600" i="1">
                <a:solidFill>
                  <a:srgbClr val="F67031"/>
                </a:solidFill>
                <a:latin typeface="Georgia"/>
                <a:ea typeface="Georgia"/>
                <a:cs typeface="Georgia"/>
                <a:sym typeface="Georgia"/>
              </a:defRPr>
            </a:lvl2pPr>
            <a:lvl3pPr lvl="2" rtl="0">
              <a:spcBef>
                <a:spcPts val="0"/>
              </a:spcBef>
              <a:buClr>
                <a:srgbClr val="F67031"/>
              </a:buClr>
              <a:buSzPct val="100000"/>
              <a:buFont typeface="Georgia"/>
              <a:defRPr sz="1600" i="1">
                <a:solidFill>
                  <a:srgbClr val="F67031"/>
                </a:solidFill>
                <a:latin typeface="Georgia"/>
                <a:ea typeface="Georgia"/>
                <a:cs typeface="Georgia"/>
                <a:sym typeface="Georgia"/>
              </a:defRPr>
            </a:lvl3pPr>
            <a:lvl4pPr lvl="3" rtl="0">
              <a:spcBef>
                <a:spcPts val="0"/>
              </a:spcBef>
              <a:buClr>
                <a:srgbClr val="F67031"/>
              </a:buClr>
              <a:buSzPct val="100000"/>
              <a:buFont typeface="Georgia"/>
              <a:defRPr sz="1600" i="1">
                <a:solidFill>
                  <a:srgbClr val="F67031"/>
                </a:solidFill>
                <a:latin typeface="Georgia"/>
                <a:ea typeface="Georgia"/>
                <a:cs typeface="Georgia"/>
                <a:sym typeface="Georgia"/>
              </a:defRPr>
            </a:lvl4pPr>
            <a:lvl5pPr lvl="4" rtl="0">
              <a:spcBef>
                <a:spcPts val="0"/>
              </a:spcBef>
              <a:buClr>
                <a:srgbClr val="F67031"/>
              </a:buClr>
              <a:buSzPct val="100000"/>
              <a:buFont typeface="Georgia"/>
              <a:defRPr sz="1600" i="1">
                <a:solidFill>
                  <a:srgbClr val="F67031"/>
                </a:solidFill>
                <a:latin typeface="Georgia"/>
                <a:ea typeface="Georgia"/>
                <a:cs typeface="Georgia"/>
                <a:sym typeface="Georgia"/>
              </a:defRPr>
            </a:lvl5pPr>
            <a:lvl6pPr lvl="5" rtl="0">
              <a:spcBef>
                <a:spcPts val="0"/>
              </a:spcBef>
              <a:buClr>
                <a:srgbClr val="F67031"/>
              </a:buClr>
              <a:buSzPct val="100000"/>
              <a:buFont typeface="Georgia"/>
              <a:defRPr sz="1600" i="1">
                <a:solidFill>
                  <a:srgbClr val="F67031"/>
                </a:solidFill>
                <a:latin typeface="Georgia"/>
                <a:ea typeface="Georgia"/>
                <a:cs typeface="Georgia"/>
                <a:sym typeface="Georgia"/>
              </a:defRPr>
            </a:lvl6pPr>
            <a:lvl7pPr lvl="6" rtl="0">
              <a:spcBef>
                <a:spcPts val="0"/>
              </a:spcBef>
              <a:buClr>
                <a:srgbClr val="F67031"/>
              </a:buClr>
              <a:buSzPct val="100000"/>
              <a:buFont typeface="Georgia"/>
              <a:defRPr sz="1600" i="1">
                <a:solidFill>
                  <a:srgbClr val="F67031"/>
                </a:solidFill>
                <a:latin typeface="Georgia"/>
                <a:ea typeface="Georgia"/>
                <a:cs typeface="Georgia"/>
                <a:sym typeface="Georgia"/>
              </a:defRPr>
            </a:lvl7pPr>
            <a:lvl8pPr lvl="7" rtl="0">
              <a:spcBef>
                <a:spcPts val="0"/>
              </a:spcBef>
              <a:buClr>
                <a:srgbClr val="F67031"/>
              </a:buClr>
              <a:buSzPct val="100000"/>
              <a:buFont typeface="Georgia"/>
              <a:defRPr sz="1600" i="1">
                <a:solidFill>
                  <a:srgbClr val="F67031"/>
                </a:solidFill>
                <a:latin typeface="Georgia"/>
                <a:ea typeface="Georgia"/>
                <a:cs typeface="Georgia"/>
                <a:sym typeface="Georgia"/>
              </a:defRPr>
            </a:lvl8pPr>
            <a:lvl9pPr lvl="8" rtl="0">
              <a:spcBef>
                <a:spcPts val="0"/>
              </a:spcBef>
              <a:buClr>
                <a:srgbClr val="F67031"/>
              </a:buClr>
              <a:buSzPct val="100000"/>
              <a:buFont typeface="Georgia"/>
              <a:defRPr sz="1600" i="1">
                <a:solidFill>
                  <a:srgbClr val="F67031"/>
                </a:solidFill>
                <a:latin typeface="Georgia"/>
                <a:ea typeface="Georgia"/>
                <a:cs typeface="Georgia"/>
                <a:sym typeface="Georgia"/>
              </a:defRPr>
            </a:lvl9pPr>
          </a:lstStyle>
          <a:p>
            <a:endParaRPr/>
          </a:p>
        </p:txBody>
      </p:sp>
      <p:sp>
        <p:nvSpPr>
          <p:cNvPr id="50" name="Shape 5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51" name="Shape 51"/>
          <p:cNvSpPr txBox="1">
            <a:spLocks noGrp="1"/>
          </p:cNvSpPr>
          <p:nvPr>
            <p:ph type="body" idx="2"/>
          </p:nvPr>
        </p:nvSpPr>
        <p:spPr>
          <a:xfrm>
            <a:off x="3090625" y="2004325"/>
            <a:ext cx="2727000" cy="2552100"/>
          </a:xfrm>
          <a:prstGeom prst="rect">
            <a:avLst/>
          </a:prstGeom>
        </p:spPr>
        <p:txBody>
          <a:bodyPr lIns="91425" tIns="91425" rIns="91425" bIns="91425" anchor="t" anchorCtr="0"/>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
        <p:nvSpPr>
          <p:cNvPr id="52" name="Shape 52"/>
          <p:cNvSpPr txBox="1">
            <a:spLocks noGrp="1"/>
          </p:cNvSpPr>
          <p:nvPr>
            <p:ph type="body" idx="3"/>
          </p:nvPr>
        </p:nvSpPr>
        <p:spPr>
          <a:xfrm>
            <a:off x="5959744" y="2004325"/>
            <a:ext cx="2727000" cy="2552100"/>
          </a:xfrm>
          <a:prstGeom prst="rect">
            <a:avLst/>
          </a:prstGeom>
        </p:spPr>
        <p:txBody>
          <a:bodyPr lIns="91425" tIns="91425" rIns="91425" bIns="91425" anchor="t" anchorCtr="0"/>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1 column left">
    <p:spTree>
      <p:nvGrpSpPr>
        <p:cNvPr id="1"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56" name="Shape 56"/>
          <p:cNvSpPr txBox="1">
            <a:spLocks noGrp="1"/>
          </p:cNvSpPr>
          <p:nvPr>
            <p:ph type="title"/>
          </p:nvPr>
        </p:nvSpPr>
        <p:spPr>
          <a:xfrm>
            <a:off x="234450" y="575500"/>
            <a:ext cx="2046300" cy="13641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57" name="Shape 5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58" name="Shape 58"/>
          <p:cNvSpPr txBox="1">
            <a:spLocks noGrp="1"/>
          </p:cNvSpPr>
          <p:nvPr>
            <p:ph type="body" idx="1"/>
          </p:nvPr>
        </p:nvSpPr>
        <p:spPr>
          <a:xfrm>
            <a:off x="234450" y="2004325"/>
            <a:ext cx="2046300" cy="25521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4574902" y="0"/>
            <a:ext cx="113100" cy="5143500"/>
          </a:xfrm>
          <a:prstGeom prst="rect">
            <a:avLst/>
          </a:prstGeom>
          <a:gradFill>
            <a:gsLst>
              <a:gs pos="0">
                <a:srgbClr val="000014">
                  <a:alpha val="20000"/>
                </a:srgbClr>
              </a:gs>
              <a:gs pos="100000">
                <a:srgbClr val="000014">
                  <a:alpha val="0"/>
                </a:srgbClr>
              </a:gs>
            </a:gsLst>
            <a:lin ang="0" scaled="0"/>
          </a:gra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511425" y="575500"/>
            <a:ext cx="3517200" cy="973500"/>
          </a:xfrm>
          <a:prstGeom prst="rect">
            <a:avLst/>
          </a:prstGeom>
        </p:spPr>
        <p:txBody>
          <a:bodyPr lIns="91425" tIns="91425" rIns="91425" bIns="91425" anchor="b" anchorCtr="0"/>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a:endParaRPr/>
          </a:p>
        </p:txBody>
      </p:sp>
      <p:sp>
        <p:nvSpPr>
          <p:cNvPr id="63" name="Shape 6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64" name="Shape 64"/>
          <p:cNvSpPr txBox="1">
            <a:spLocks noGrp="1"/>
          </p:cNvSpPr>
          <p:nvPr>
            <p:ph type="body" idx="1"/>
          </p:nvPr>
        </p:nvSpPr>
        <p:spPr>
          <a:xfrm>
            <a:off x="511425" y="1598600"/>
            <a:ext cx="3517200" cy="29577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lIns="91425" tIns="91425" rIns="91425" bIns="91425" anchor="t" anchorCtr="0"/>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lIns="91425" tIns="91425" rIns="91425" bIns="91425" anchor="t" anchorCtr="0"/>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a:t>
            </a:fld>
            <a:endParaRPr lang="en" sz="1000">
              <a:solidFill>
                <a:srgbClr val="CCCCCC"/>
              </a:solidFill>
              <a:latin typeface="Nunito Sans"/>
              <a:ea typeface="Nunito Sans"/>
              <a:cs typeface="Nunito Sans"/>
              <a:sym typeface="Nunito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f"/><Relationship Id="rId3" Type="http://schemas.openxmlformats.org/officeDocument/2006/relationships/hyperlink" Target="https://www.nature.com/ismej/journal/v10/n8/full/ismej2015261a.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f"/><Relationship Id="rId3" Type="http://schemas.openxmlformats.org/officeDocument/2006/relationships/hyperlink" Target="http://www.nimbios.org/workinggroups/WG_econetwor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tiff"/><Relationship Id="rId3" Type="http://schemas.openxmlformats.org/officeDocument/2006/relationships/hyperlink" Target="http://journals.plos.org/ploscompbiol/article?id=10.1371/journal.pcbi.100422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journals.plos.org/plosone/article?id=10.1371/journal.pone.007046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gensc.org/mix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ncbi.nlm.nih.gov/pmc/articles/PMC3554401/" TargetMode="Externa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mailto:Brian.scheffler@ars.usda.gov" TargetMode="External"/><Relationship Id="rId4" Type="http://schemas.openxmlformats.org/officeDocument/2006/relationships/hyperlink" Target="mailto:Rivers@ars.usda.gov" TargetMode="External"/><Relationship Id="rId5" Type="http://schemas.openxmlformats.org/officeDocument/2006/relationships/hyperlink" Target="mailto:Justin.Vaughn@ars.usda.gov" TargetMode="External"/><Relationship Id="rId6" Type="http://schemas.openxmlformats.org/officeDocument/2006/relationships/hyperlink" Target="mailto:Amanda.Hulse-Kemp@ars.usda.gov" TargetMode="External"/><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nature.com/nmeth/journal/v13/n7/full/nmeth.3869.html" TargetMode="External"/><Relationship Id="rId4" Type="http://schemas.openxmlformats.org/officeDocument/2006/relationships/hyperlink" Target="http://www.biorxiv.org/content/early/2017/03/07/113597" TargetMode="External"/><Relationship Id="rId5" Type="http://schemas.openxmlformats.org/officeDocument/2006/relationships/hyperlink" Target="http://msystems.asm.org/content/2/2/e00191-16" TargetMode="External"/><Relationship Id="rId6" Type="http://schemas.openxmlformats.org/officeDocument/2006/relationships/hyperlink" Target="http://www.biorxiv.org/content/early/2016/10/15/081257" TargetMode="External"/><Relationship Id="rId1" Type="http://schemas.openxmlformats.org/officeDocument/2006/relationships/slideLayout" Target="../slideLayouts/slideLayout12.xml"/><Relationship Id="rId2"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sa/3.0/deed.en_US" TargetMode="External"/><Relationship Id="rId4" Type="http://schemas.openxmlformats.org/officeDocument/2006/relationships/hyperlink" Target="https://www.arb-silva.de/" TargetMode="External"/><Relationship Id="rId5" Type="http://schemas.openxmlformats.org/officeDocument/2006/relationships/hyperlink" Target="https://www.arb-silva.de/silva-license-information" TargetMode="External"/><Relationship Id="rId6" Type="http://schemas.openxmlformats.org/officeDocument/2006/relationships/hyperlink" Target="http://www.ribocon.com/silva_licenses" TargetMode="External"/><Relationship Id="rId7" Type="http://schemas.openxmlformats.org/officeDocument/2006/relationships/hyperlink" Target="https://rdp.cme.msu.edu/" TargetMode="External"/><Relationship Id="rId8" Type="http://schemas.openxmlformats.org/officeDocument/2006/relationships/hyperlink" Target="https://unite.ut.ee/" TargetMode="External"/><Relationship Id="rId9" Type="http://schemas.openxmlformats.org/officeDocument/2006/relationships/hyperlink" Target="http://aem.asm.org/content/73/16/5261.long" TargetMode="External"/><Relationship Id="rId10" Type="http://schemas.openxmlformats.org/officeDocument/2006/relationships/hyperlink" Target="http://www.biorxiv.org/content/early/2016/09/09/074161" TargetMode="External"/><Relationship Id="rId1" Type="http://schemas.openxmlformats.org/officeDocument/2006/relationships/slideLayout" Target="../slideLayouts/slideLayout10.xml"/><Relationship Id="rId2" Type="http://schemas.openxmlformats.org/officeDocument/2006/relationships/hyperlink" Target="http://greengenes.secondgenom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usda-ars-gbru.github.io/Microbiome-workshop/tutorials/qiime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unsplash.com/photos/vdx4g2g2mlU?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 Id="rId5" Type="http://schemas.openxmlformats.org/officeDocument/2006/relationships/hyperlink" Target="http://unsplash.com/photos/L9RtyL_hzUg?utm_source=unsplash&amp;utm_medium=referral&amp;utm_content=creditCopyText" TargetMode="External"/><Relationship Id="rId1" Type="http://schemas.openxmlformats.org/officeDocument/2006/relationships/slideLayout" Target="../slideLayouts/slideLayout10.xml"/><Relationship Id="rId2" Type="http://schemas.openxmlformats.org/officeDocument/2006/relationships/hyperlink" Target="https://www.flaticon.com/authors/madebyoliver"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 Id="rId5" Type="http://schemas.openxmlformats.org/officeDocument/2006/relationships/hyperlink" Target="#slide=id.g35ed75ccf_0141"/><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duarte.com/slidedoc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56.xml.rels><?xml version="1.0" encoding="UTF-8" standalone="yes"?>
<Relationships xmlns="http://schemas.openxmlformats.org/package/2006/relationships"><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www.duarte.com/slidedocs/" TargetMode="External"/><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fontlibrary.org/en/font/nunito-san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twitter.com/googledocs/status/73008724015664332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s://wellcomeimages.org/indexplus/result.html?_IXMAXHITS_=1&amp;_IXACTION_=query&amp;_IXFIRST_=8&amp;_IXSR_=cexhneVKoiA&amp;_IXSS_=_IXFPFX_=templates/t&amp;_IXFIRST_=1&amp;*sform=wellcome-images&amp;_IXACTION_=query&amp;$=sort=sort+sort"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f"/><Relationship Id="rId3" Type="http://schemas.openxmlformats.org/officeDocument/2006/relationships/hyperlink" Target="https://www.nature.com/ismej/journal/v7/n12/full/ismej2013129a.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onlinelibrary.wiley.com/doi/10.1111/j.1461-0248.2010.01552.x/full" TargetMode="External"/><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5.xml"/><Relationship Id="rId2" Type="http://schemas.openxmlformats.org/officeDocument/2006/relationships/hyperlink" Target="https://www.jstor.org/stable/121819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Kemp%20et%20al.%20(2015)" TargetMode="External"/><Relationship Id="rId4" Type="http://schemas.openxmlformats.org/officeDocument/2006/relationships/image" Target="../media/image9.jpg"/><Relationship Id="rId5" Type="http://schemas.openxmlformats.org/officeDocument/2006/relationships/hyperlink" Target="https://www.nature.com/ismej/journal/v7/n12/full/ismej2013129a.html" TargetMode="External"/><Relationship Id="rId1" Type="http://schemas.openxmlformats.org/officeDocument/2006/relationships/slideLayout" Target="../slideLayouts/slideLayout5.xml"/><Relationship Id="rId2"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468925" y="2387250"/>
            <a:ext cx="3892763" cy="2259000"/>
          </a:xfrm>
          <a:prstGeom prst="rect">
            <a:avLst/>
          </a:prstGeom>
        </p:spPr>
        <p:txBody>
          <a:bodyPr lIns="91425" tIns="91425" rIns="91425" bIns="91425" anchor="t" anchorCtr="0">
            <a:noAutofit/>
          </a:bodyPr>
          <a:lstStyle/>
          <a:p>
            <a:pPr lvl="0">
              <a:spcBef>
                <a:spcPts val="0"/>
              </a:spcBef>
              <a:buNone/>
            </a:pPr>
            <a:r>
              <a:rPr lang="en-US" dirty="0" smtClean="0"/>
              <a:t>Amplicon sequencing</a:t>
            </a:r>
            <a:br>
              <a:rPr lang="en-US" dirty="0" smtClean="0"/>
            </a:br>
            <a:r>
              <a:rPr lang="en-US" dirty="0" smtClean="0"/>
              <a:t/>
            </a:r>
            <a:br>
              <a:rPr lang="en-US" dirty="0" smtClean="0"/>
            </a:br>
            <a:r>
              <a:rPr lang="en-US" sz="1800" dirty="0" smtClean="0">
                <a:solidFill>
                  <a:schemeClr val="tx2">
                    <a:lumMod val="75000"/>
                  </a:schemeClr>
                </a:solidFill>
              </a:rPr>
              <a:t>USDA ARS Microbiome Workshop</a:t>
            </a:r>
            <a:br>
              <a:rPr lang="en-US" sz="1800" dirty="0" smtClean="0">
                <a:solidFill>
                  <a:schemeClr val="tx2">
                    <a:lumMod val="75000"/>
                  </a:schemeClr>
                </a:solidFill>
              </a:rPr>
            </a:br>
            <a:r>
              <a:rPr lang="en-US" sz="1800" dirty="0" smtClean="0">
                <a:solidFill>
                  <a:schemeClr val="tx2">
                    <a:lumMod val="75000"/>
                  </a:schemeClr>
                </a:solidFill>
              </a:rPr>
              <a:t>August 29, 2017</a:t>
            </a:r>
            <a:br>
              <a:rPr lang="en-US" sz="1800" dirty="0" smtClean="0">
                <a:solidFill>
                  <a:schemeClr val="tx2">
                    <a:lumMod val="75000"/>
                  </a:schemeClr>
                </a:solidFill>
              </a:rPr>
            </a:br>
            <a:r>
              <a:rPr lang="en-US" sz="1800" dirty="0" smtClean="0">
                <a:solidFill>
                  <a:schemeClr val="tx2">
                    <a:lumMod val="75000"/>
                  </a:schemeClr>
                </a:solidFill>
              </a:rPr>
              <a:t>Adam R. Rivers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25" y="1439672"/>
            <a:ext cx="650240" cy="6502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co-occurrence</a:t>
            </a:r>
            <a:endParaRPr lang="en-US" dirty="0"/>
          </a:p>
        </p:txBody>
      </p:sp>
      <p:pic>
        <p:nvPicPr>
          <p:cNvPr id="5" name="Picture 4"/>
          <p:cNvPicPr>
            <a:picLocks noChangeAspect="1"/>
          </p:cNvPicPr>
          <p:nvPr/>
        </p:nvPicPr>
        <p:blipFill>
          <a:blip r:embed="rId2"/>
          <a:stretch>
            <a:fillRect/>
          </a:stretch>
        </p:blipFill>
        <p:spPr>
          <a:xfrm>
            <a:off x="2821275" y="180687"/>
            <a:ext cx="6134900" cy="5143500"/>
          </a:xfrm>
          <a:prstGeom prst="rect">
            <a:avLst/>
          </a:prstGeom>
        </p:spPr>
      </p:pic>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sp>
        <p:nvSpPr>
          <p:cNvPr id="6" name="TextBox 5"/>
          <p:cNvSpPr txBox="1"/>
          <p:nvPr/>
        </p:nvSpPr>
        <p:spPr>
          <a:xfrm>
            <a:off x="2696233" y="4835723"/>
            <a:ext cx="1486304" cy="307777"/>
          </a:xfrm>
          <a:prstGeom prst="rect">
            <a:avLst/>
          </a:prstGeom>
          <a:noFill/>
        </p:spPr>
        <p:txBody>
          <a:bodyPr wrap="none" rtlCol="0">
            <a:spAutoFit/>
          </a:bodyPr>
          <a:lstStyle/>
          <a:p>
            <a:r>
              <a:rPr lang="en-US" dirty="0" smtClean="0">
                <a:latin typeface="Nunito Sans" charset="0"/>
                <a:ea typeface="Nunito Sans" charset="0"/>
                <a:cs typeface="Nunito Sans" charset="0"/>
                <a:hlinkClick r:id="rId3"/>
              </a:rPr>
              <a:t>(Ma et al.  2016)</a:t>
            </a:r>
            <a:endParaRPr lang="en-US" dirty="0">
              <a:latin typeface="Nunito Sans" charset="0"/>
              <a:ea typeface="Nunito Sans" charset="0"/>
              <a:cs typeface="Nunito Sans" charset="0"/>
            </a:endParaRPr>
          </a:p>
        </p:txBody>
      </p:sp>
    </p:spTree>
    <p:extLst>
      <p:ext uri="{BB962C8B-B14F-4D97-AF65-F5344CB8AC3E}">
        <p14:creationId xmlns:p14="http://schemas.microsoft.com/office/powerpoint/2010/main" val="10244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r>
              <a:rPr lang="en-US" sz="2000" dirty="0" smtClean="0"/>
              <a:t>Ideally it maps to an ecological networks</a:t>
            </a:r>
          </a:p>
          <a:p>
            <a:pPr>
              <a:buNone/>
            </a:pPr>
            <a:endParaRPr lang="en-US" dirty="0" smtClean="0"/>
          </a:p>
          <a:p>
            <a:pPr>
              <a:buNone/>
            </a:pPr>
            <a:r>
              <a:rPr lang="en-US" dirty="0" smtClean="0"/>
              <a:t>But microbial communities are different</a:t>
            </a:r>
            <a:r>
              <a:rPr lang="mr-IN" dirty="0" smtClean="0"/>
              <a:t>…</a:t>
            </a:r>
            <a:endParaRPr lang="en-US" dirty="0" smtClean="0"/>
          </a:p>
          <a:p>
            <a:pPr marL="285750" lvl="1" indent="-285750"/>
            <a:r>
              <a:rPr lang="en-US" dirty="0" smtClean="0"/>
              <a:t>Direct vs. indirect interaction</a:t>
            </a:r>
          </a:p>
          <a:p>
            <a:pPr marL="285750" lvl="1" indent="-285750"/>
            <a:r>
              <a:rPr lang="en-US" dirty="0" smtClean="0"/>
              <a:t>Simplex measurements</a:t>
            </a:r>
            <a:endParaRPr lang="en-US" dirty="0"/>
          </a:p>
          <a:p>
            <a:pPr marL="285750" lvl="1" indent="-285750"/>
            <a:r>
              <a:rPr lang="en-US" dirty="0" smtClean="0"/>
              <a:t>Vastly different sampling efforts</a:t>
            </a:r>
          </a:p>
          <a:p>
            <a:pPr marL="285750" lvl="1" indent="-285750"/>
            <a:r>
              <a:rPr lang="en-US" dirty="0" smtClean="0"/>
              <a:t>Artefactual Co-variance</a:t>
            </a:r>
          </a:p>
          <a:p>
            <a:endParaRPr lang="en-US" dirty="0" smtClean="0"/>
          </a:p>
          <a:p>
            <a:endParaRPr lang="en-US" dirty="0"/>
          </a:p>
        </p:txBody>
      </p:sp>
      <p:sp>
        <p:nvSpPr>
          <p:cNvPr id="2" name="Title 1"/>
          <p:cNvSpPr>
            <a:spLocks noGrp="1"/>
          </p:cNvSpPr>
          <p:nvPr>
            <p:ph type="title"/>
          </p:nvPr>
        </p:nvSpPr>
        <p:spPr/>
        <p:txBody>
          <a:bodyPr/>
          <a:lstStyle/>
          <a:p>
            <a:r>
              <a:rPr lang="en-US" dirty="0">
                <a:solidFill>
                  <a:schemeClr val="bg1"/>
                </a:solidFill>
              </a:rPr>
              <a:t>What does co-occurrence mean?</a:t>
            </a:r>
            <a:r>
              <a:rPr lang="en-US" dirty="0"/>
              <a:t> </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5" name="Picture 4"/>
          <p:cNvPicPr>
            <a:picLocks noChangeAspect="1"/>
          </p:cNvPicPr>
          <p:nvPr/>
        </p:nvPicPr>
        <p:blipFill>
          <a:blip r:embed="rId2"/>
          <a:stretch>
            <a:fillRect/>
          </a:stretch>
        </p:blipFill>
        <p:spPr>
          <a:xfrm>
            <a:off x="5541790" y="2230502"/>
            <a:ext cx="2601186" cy="2325998"/>
          </a:xfrm>
          <a:prstGeom prst="rect">
            <a:avLst/>
          </a:prstGeom>
        </p:spPr>
      </p:pic>
      <p:sp>
        <p:nvSpPr>
          <p:cNvPr id="6" name="TextBox 5"/>
          <p:cNvSpPr txBox="1"/>
          <p:nvPr/>
        </p:nvSpPr>
        <p:spPr>
          <a:xfrm>
            <a:off x="7000971" y="4119059"/>
            <a:ext cx="893193" cy="307777"/>
          </a:xfrm>
          <a:prstGeom prst="rect">
            <a:avLst/>
          </a:prstGeom>
          <a:noFill/>
        </p:spPr>
        <p:txBody>
          <a:bodyPr wrap="none" rtlCol="0">
            <a:spAutoFit/>
          </a:bodyPr>
          <a:lstStyle/>
          <a:p>
            <a:r>
              <a:rPr lang="en-US" dirty="0" smtClean="0">
                <a:latin typeface="Nunito Sans" charset="0"/>
                <a:ea typeface="Nunito Sans" charset="0"/>
                <a:cs typeface="Nunito Sans" charset="0"/>
                <a:hlinkClick r:id="rId3"/>
              </a:rPr>
              <a:t>NIMBioS</a:t>
            </a:r>
            <a:endParaRPr lang="en-US" dirty="0">
              <a:latin typeface="Nunito Sans" charset="0"/>
              <a:ea typeface="Nunito Sans" charset="0"/>
              <a:cs typeface="Nunito Sans" charset="0"/>
            </a:endParaRPr>
          </a:p>
        </p:txBody>
      </p:sp>
    </p:spTree>
    <p:extLst>
      <p:ext uri="{BB962C8B-B14F-4D97-AF65-F5344CB8AC3E}">
        <p14:creationId xmlns:p14="http://schemas.microsoft.com/office/powerpoint/2010/main" val="2005084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Covariance  problem </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2625392" y="573930"/>
            <a:ext cx="6480091" cy="2663686"/>
          </a:xfrm>
          <a:prstGeom prst="rect">
            <a:avLst/>
          </a:prstGeom>
        </p:spPr>
      </p:pic>
      <p:sp>
        <p:nvSpPr>
          <p:cNvPr id="7" name="TextBox 6"/>
          <p:cNvSpPr txBox="1"/>
          <p:nvPr/>
        </p:nvSpPr>
        <p:spPr>
          <a:xfrm>
            <a:off x="6706785" y="3175263"/>
            <a:ext cx="1515158" cy="307777"/>
          </a:xfrm>
          <a:prstGeom prst="rect">
            <a:avLst/>
          </a:prstGeom>
          <a:noFill/>
        </p:spPr>
        <p:txBody>
          <a:bodyPr wrap="none" rtlCol="0">
            <a:spAutoFit/>
          </a:bodyPr>
          <a:lstStyle/>
          <a:p>
            <a:r>
              <a:rPr lang="en-US" dirty="0" smtClean="0">
                <a:latin typeface="Nunito Sans" charset="0"/>
                <a:ea typeface="Nunito Sans" charset="0"/>
                <a:cs typeface="Nunito Sans" charset="0"/>
                <a:hlinkClick r:id="rId3"/>
              </a:rPr>
              <a:t>Kurtz et al. 2015</a:t>
            </a:r>
            <a:endParaRPr lang="en-US" dirty="0">
              <a:latin typeface="Nunito Sans" charset="0"/>
              <a:ea typeface="Nunito Sans" charset="0"/>
              <a:cs typeface="Nunito Sans" charset="0"/>
            </a:endParaRPr>
          </a:p>
        </p:txBody>
      </p:sp>
      <p:sp>
        <p:nvSpPr>
          <p:cNvPr id="8" name="TextBox 7"/>
          <p:cNvSpPr txBox="1"/>
          <p:nvPr/>
        </p:nvSpPr>
        <p:spPr>
          <a:xfrm>
            <a:off x="3195687" y="3817836"/>
            <a:ext cx="2367956" cy="954107"/>
          </a:xfrm>
          <a:prstGeom prst="rect">
            <a:avLst/>
          </a:prstGeom>
          <a:noFill/>
        </p:spPr>
        <p:txBody>
          <a:bodyPr wrap="none" rtlCol="0">
            <a:spAutoFit/>
          </a:bodyPr>
          <a:lstStyle/>
          <a:p>
            <a:r>
              <a:rPr lang="en-US" dirty="0" smtClean="0">
                <a:solidFill>
                  <a:schemeClr val="bg2"/>
                </a:solidFill>
                <a:latin typeface="Nunito Sans" charset="0"/>
                <a:ea typeface="Nunito Sans" charset="0"/>
                <a:cs typeface="Nunito Sans" charset="0"/>
              </a:rPr>
              <a:t>Methods to address this:</a:t>
            </a:r>
          </a:p>
          <a:p>
            <a:r>
              <a:rPr lang="en-US" dirty="0" smtClean="0">
                <a:solidFill>
                  <a:schemeClr val="bg2"/>
                </a:solidFill>
                <a:latin typeface="Nunito Sans" charset="0"/>
                <a:ea typeface="Nunito Sans" charset="0"/>
                <a:cs typeface="Nunito Sans" charset="0"/>
              </a:rPr>
              <a:t>SPIEC-EASI</a:t>
            </a:r>
          </a:p>
          <a:p>
            <a:r>
              <a:rPr lang="en-US" dirty="0" err="1" smtClean="0">
                <a:solidFill>
                  <a:schemeClr val="bg2"/>
                </a:solidFill>
                <a:latin typeface="Nunito Sans" charset="0"/>
                <a:ea typeface="Nunito Sans" charset="0"/>
                <a:cs typeface="Nunito Sans" charset="0"/>
              </a:rPr>
              <a:t>Gniess</a:t>
            </a:r>
            <a:endParaRPr lang="en-US" dirty="0" smtClean="0">
              <a:solidFill>
                <a:schemeClr val="bg2"/>
              </a:solidFill>
              <a:latin typeface="Nunito Sans" charset="0"/>
              <a:ea typeface="Nunito Sans" charset="0"/>
              <a:cs typeface="Nunito Sans" charset="0"/>
            </a:endParaRPr>
          </a:p>
          <a:p>
            <a:r>
              <a:rPr lang="en-US" dirty="0" smtClean="0">
                <a:solidFill>
                  <a:schemeClr val="bg2"/>
                </a:solidFill>
                <a:latin typeface="Nunito Sans" charset="0"/>
                <a:ea typeface="Nunito Sans" charset="0"/>
                <a:cs typeface="Nunito Sans" charset="0"/>
              </a:rPr>
              <a:t>Bayesian network methods</a:t>
            </a:r>
            <a:endParaRPr lang="en-US" dirty="0">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1301666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Ecological networks with predictive capability</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pic>
        <p:nvPicPr>
          <p:cNvPr id="5" name="Picture 4" descr="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556" y="1216058"/>
            <a:ext cx="6159259" cy="2628875"/>
          </a:xfrm>
          <a:prstGeom prst="rect">
            <a:avLst/>
          </a:prstGeom>
        </p:spPr>
      </p:pic>
    </p:spTree>
    <p:extLst>
      <p:ext uri="{BB962C8B-B14F-4D97-AF65-F5344CB8AC3E}">
        <p14:creationId xmlns:p14="http://schemas.microsoft.com/office/powerpoint/2010/main" val="65132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Nunito Sans" charset="0"/>
                <a:ea typeface="Nunito Sans" charset="0"/>
                <a:cs typeface="Nunito Sans" charset="0"/>
              </a:rPr>
              <a:t>Types of Microbiome studies</a:t>
            </a:r>
            <a:endParaRPr lang="en-US" dirty="0">
              <a:latin typeface="Nunito Sans" charset="0"/>
              <a:ea typeface="Nunito Sans" charset="0"/>
              <a:cs typeface="Nunito Sans" charset="0"/>
            </a:endParaRPr>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latin typeface="Nunito Sans" charset="0"/>
                <a:ea typeface="Nunito Sans" charset="0"/>
                <a:cs typeface="Nunito Sans" charset="0"/>
              </a:rPr>
              <a:t>14</a:t>
            </a:fld>
            <a:endParaRPr lang="en">
              <a:latin typeface="Nunito Sans" charset="0"/>
              <a:ea typeface="Nunito Sans" charset="0"/>
              <a:cs typeface="Nunito Sans" charset="0"/>
            </a:endParaRPr>
          </a:p>
        </p:txBody>
      </p:sp>
      <p:sp>
        <p:nvSpPr>
          <p:cNvPr id="14" name="TextBox 13"/>
          <p:cNvSpPr txBox="1"/>
          <p:nvPr/>
        </p:nvSpPr>
        <p:spPr>
          <a:xfrm>
            <a:off x="2751762" y="240494"/>
            <a:ext cx="2034774" cy="307777"/>
          </a:xfrm>
          <a:prstGeom prst="rect">
            <a:avLst/>
          </a:prstGeom>
          <a:noFill/>
        </p:spPr>
        <p:txBody>
          <a:bodyPr wrap="square" rtlCol="0">
            <a:spAutoFit/>
          </a:bodyPr>
          <a:lstStyle/>
          <a:p>
            <a:r>
              <a:rPr lang="en-US" dirty="0" smtClean="0">
                <a:latin typeface="Nunito Sans" charset="0"/>
                <a:ea typeface="Nunito Sans" charset="0"/>
                <a:cs typeface="Nunito Sans" charset="0"/>
              </a:rPr>
              <a:t>Observational</a:t>
            </a:r>
            <a:endParaRPr lang="en-US" dirty="0">
              <a:latin typeface="Nunito Sans" charset="0"/>
              <a:ea typeface="Nunito Sans" charset="0"/>
              <a:cs typeface="Nunito Sans" charset="0"/>
            </a:endParaRPr>
          </a:p>
        </p:txBody>
      </p:sp>
      <p:sp>
        <p:nvSpPr>
          <p:cNvPr id="15" name="TextBox 14"/>
          <p:cNvSpPr txBox="1"/>
          <p:nvPr/>
        </p:nvSpPr>
        <p:spPr>
          <a:xfrm>
            <a:off x="2751762" y="2556081"/>
            <a:ext cx="2034774" cy="307777"/>
          </a:xfrm>
          <a:prstGeom prst="rect">
            <a:avLst/>
          </a:prstGeom>
          <a:noFill/>
        </p:spPr>
        <p:txBody>
          <a:bodyPr wrap="square" rtlCol="0">
            <a:spAutoFit/>
          </a:bodyPr>
          <a:lstStyle/>
          <a:p>
            <a:r>
              <a:rPr lang="en-US" dirty="0" smtClean="0">
                <a:latin typeface="Nunito Sans" charset="0"/>
                <a:ea typeface="Nunito Sans" charset="0"/>
                <a:cs typeface="Nunito Sans" charset="0"/>
              </a:rPr>
              <a:t>Spatial</a:t>
            </a:r>
            <a:endParaRPr lang="en-US" dirty="0">
              <a:latin typeface="Nunito Sans" charset="0"/>
              <a:ea typeface="Nunito Sans" charset="0"/>
              <a:cs typeface="Nunito Sans" charset="0"/>
            </a:endParaRPr>
          </a:p>
        </p:txBody>
      </p:sp>
      <p:sp>
        <p:nvSpPr>
          <p:cNvPr id="16" name="TextBox 15"/>
          <p:cNvSpPr txBox="1"/>
          <p:nvPr/>
        </p:nvSpPr>
        <p:spPr>
          <a:xfrm>
            <a:off x="2751762" y="3613889"/>
            <a:ext cx="2034774" cy="523220"/>
          </a:xfrm>
          <a:prstGeom prst="rect">
            <a:avLst/>
          </a:prstGeom>
          <a:noFill/>
        </p:spPr>
        <p:txBody>
          <a:bodyPr wrap="square" rtlCol="0">
            <a:spAutoFit/>
          </a:bodyPr>
          <a:lstStyle/>
          <a:p>
            <a:r>
              <a:rPr lang="en-US" dirty="0" smtClean="0">
                <a:latin typeface="Nunito Sans" charset="0"/>
                <a:ea typeface="Nunito Sans" charset="0"/>
                <a:cs typeface="Nunito Sans" charset="0"/>
              </a:rPr>
              <a:t>Experimental treatments</a:t>
            </a:r>
            <a:endParaRPr lang="en-US" dirty="0">
              <a:latin typeface="Nunito Sans" charset="0"/>
              <a:ea typeface="Nunito Sans" charset="0"/>
              <a:cs typeface="Nunito Sans" charset="0"/>
            </a:endParaRPr>
          </a:p>
        </p:txBody>
      </p:sp>
      <p:sp>
        <p:nvSpPr>
          <p:cNvPr id="17" name="TextBox 16"/>
          <p:cNvSpPr txBox="1"/>
          <p:nvPr/>
        </p:nvSpPr>
        <p:spPr>
          <a:xfrm>
            <a:off x="2751762" y="1498273"/>
            <a:ext cx="2034774" cy="307777"/>
          </a:xfrm>
          <a:prstGeom prst="rect">
            <a:avLst/>
          </a:prstGeom>
          <a:noFill/>
        </p:spPr>
        <p:txBody>
          <a:bodyPr wrap="square" rtlCol="0">
            <a:spAutoFit/>
          </a:bodyPr>
          <a:lstStyle/>
          <a:p>
            <a:r>
              <a:rPr lang="en-US" dirty="0" smtClean="0">
                <a:latin typeface="Nunito Sans" charset="0"/>
                <a:ea typeface="Nunito Sans" charset="0"/>
                <a:cs typeface="Nunito Sans" charset="0"/>
              </a:rPr>
              <a:t>Time series</a:t>
            </a:r>
            <a:endParaRPr lang="en-US" dirty="0">
              <a:latin typeface="Nunito Sans" charset="0"/>
              <a:ea typeface="Nunito Sans" charset="0"/>
              <a:cs typeface="Nunito Sans" charset="0"/>
            </a:endParaRPr>
          </a:p>
        </p:txBody>
      </p:sp>
      <p:sp>
        <p:nvSpPr>
          <p:cNvPr id="18" name="TextBox 17"/>
          <p:cNvSpPr txBox="1"/>
          <p:nvPr/>
        </p:nvSpPr>
        <p:spPr>
          <a:xfrm>
            <a:off x="4363038" y="273360"/>
            <a:ext cx="4196983" cy="1169551"/>
          </a:xfrm>
          <a:prstGeom prst="rect">
            <a:avLst/>
          </a:prstGeom>
          <a:noFill/>
        </p:spPr>
        <p:txBody>
          <a:bodyPr wrap="none" rtlCol="0">
            <a:spAutoFit/>
          </a:bodyPr>
          <a:lstStyle/>
          <a:p>
            <a:pPr marL="285750" indent="-285750">
              <a:buFont typeface="Arial" charset="0"/>
              <a:buChar char="•"/>
            </a:pPr>
            <a:r>
              <a:rPr lang="en-US" dirty="0" smtClean="0">
                <a:solidFill>
                  <a:schemeClr val="bg2"/>
                </a:solidFill>
                <a:latin typeface="Nunito Sans" charset="0"/>
                <a:ea typeface="Nunito Sans" charset="0"/>
                <a:cs typeface="Nunito Sans" charset="0"/>
              </a:rPr>
              <a:t>Who’s there</a:t>
            </a:r>
          </a:p>
          <a:p>
            <a:pPr marL="285750" indent="-285750">
              <a:buFont typeface="Arial" charset="0"/>
              <a:buChar char="•"/>
            </a:pPr>
            <a:r>
              <a:rPr lang="en-US" dirty="0" smtClean="0">
                <a:solidFill>
                  <a:schemeClr val="bg2"/>
                </a:solidFill>
                <a:latin typeface="Nunito Sans" charset="0"/>
                <a:ea typeface="Nunito Sans" charset="0"/>
                <a:cs typeface="Nunito Sans" charset="0"/>
              </a:rPr>
              <a:t>Diversity</a:t>
            </a:r>
          </a:p>
          <a:p>
            <a:pPr marL="285750" indent="-285750">
              <a:buFont typeface="Arial" charset="0"/>
              <a:buChar char="•"/>
            </a:pPr>
            <a:r>
              <a:rPr lang="en-US" dirty="0" smtClean="0">
                <a:solidFill>
                  <a:schemeClr val="bg2"/>
                </a:solidFill>
                <a:latin typeface="Nunito Sans" charset="0"/>
                <a:ea typeface="Nunito Sans" charset="0"/>
                <a:cs typeface="Nunito Sans" charset="0"/>
              </a:rPr>
              <a:t>[C] ~ environmental parameters</a:t>
            </a:r>
          </a:p>
          <a:p>
            <a:pPr marL="285750" indent="-285750">
              <a:buFont typeface="Arial" charset="0"/>
              <a:buChar char="•"/>
            </a:pPr>
            <a:r>
              <a:rPr lang="en-US" dirty="0" smtClean="0">
                <a:solidFill>
                  <a:schemeClr val="bg2"/>
                </a:solidFill>
                <a:latin typeface="Nunito Sans" charset="0"/>
                <a:ea typeface="Nunito Sans" charset="0"/>
                <a:cs typeface="Nunito Sans" charset="0"/>
              </a:rPr>
              <a:t>Co-</a:t>
            </a:r>
            <a:r>
              <a:rPr lang="en-US" dirty="0">
                <a:solidFill>
                  <a:schemeClr val="bg2"/>
                </a:solidFill>
                <a:latin typeface="Nunito Sans" charset="0"/>
                <a:ea typeface="Nunito Sans" charset="0"/>
                <a:cs typeface="Nunito Sans" charset="0"/>
              </a:rPr>
              <a:t>v</a:t>
            </a:r>
            <a:r>
              <a:rPr lang="en-US" dirty="0" smtClean="0">
                <a:solidFill>
                  <a:schemeClr val="bg2"/>
                </a:solidFill>
                <a:latin typeface="Nunito Sans" charset="0"/>
                <a:ea typeface="Nunito Sans" charset="0"/>
                <a:cs typeface="Nunito Sans" charset="0"/>
              </a:rPr>
              <a:t>arying OTUs and network structure</a:t>
            </a:r>
          </a:p>
          <a:p>
            <a:pPr marL="285750" indent="-285750">
              <a:buFont typeface="Arial" charset="0"/>
              <a:buChar char="•"/>
            </a:pPr>
            <a:r>
              <a:rPr lang="en-US" dirty="0" smtClean="0">
                <a:solidFill>
                  <a:schemeClr val="bg2"/>
                </a:solidFill>
                <a:latin typeface="Nunito Sans" charset="0"/>
                <a:ea typeface="Nunito Sans" charset="0"/>
                <a:cs typeface="Nunito Sans" charset="0"/>
              </a:rPr>
              <a:t>OTUs with significant relationships to gradient</a:t>
            </a:r>
            <a:endParaRPr lang="en-US" dirty="0">
              <a:solidFill>
                <a:schemeClr val="bg2"/>
              </a:solidFill>
              <a:latin typeface="Nunito Sans" charset="0"/>
              <a:ea typeface="Nunito Sans" charset="0"/>
              <a:cs typeface="Nunito Sans" charset="0"/>
            </a:endParaRPr>
          </a:p>
        </p:txBody>
      </p:sp>
      <p:sp>
        <p:nvSpPr>
          <p:cNvPr id="19" name="TextBox 18"/>
          <p:cNvSpPr txBox="1"/>
          <p:nvPr/>
        </p:nvSpPr>
        <p:spPr>
          <a:xfrm>
            <a:off x="4363038" y="1504467"/>
            <a:ext cx="4533613" cy="738664"/>
          </a:xfrm>
          <a:prstGeom prst="rect">
            <a:avLst/>
          </a:prstGeom>
          <a:noFill/>
        </p:spPr>
        <p:txBody>
          <a:bodyPr wrap="none" rtlCol="0">
            <a:spAutoFit/>
          </a:bodyPr>
          <a:lstStyle/>
          <a:p>
            <a:pPr marL="285750" indent="-285750">
              <a:buFont typeface="Arial" charset="0"/>
              <a:buChar char="•"/>
            </a:pPr>
            <a:r>
              <a:rPr lang="en-US" dirty="0" smtClean="0">
                <a:solidFill>
                  <a:schemeClr val="bg2"/>
                </a:solidFill>
                <a:latin typeface="Nunito Sans" charset="0"/>
                <a:ea typeface="Nunito Sans" charset="0"/>
                <a:cs typeface="Nunito Sans" charset="0"/>
              </a:rPr>
              <a:t>Dynamic networks, seasonal succession</a:t>
            </a:r>
          </a:p>
          <a:p>
            <a:pPr marL="285750" indent="-285750">
              <a:buFont typeface="Arial" charset="0"/>
              <a:buChar char="•"/>
            </a:pPr>
            <a:r>
              <a:rPr lang="en-US" dirty="0" smtClean="0">
                <a:solidFill>
                  <a:schemeClr val="bg2"/>
                </a:solidFill>
                <a:latin typeface="Nunito Sans" charset="0"/>
                <a:ea typeface="Nunito Sans" charset="0"/>
                <a:cs typeface="Nunito Sans" charset="0"/>
              </a:rPr>
              <a:t>Few studies have the resolution to use ARIMA, etc.</a:t>
            </a:r>
          </a:p>
          <a:p>
            <a:pPr marL="285750" indent="-285750">
              <a:buFont typeface="Arial" charset="0"/>
              <a:buChar char="•"/>
            </a:pPr>
            <a:r>
              <a:rPr lang="en-US" dirty="0" smtClean="0">
                <a:solidFill>
                  <a:schemeClr val="bg2"/>
                </a:solidFill>
                <a:latin typeface="Nunito Sans" charset="0"/>
                <a:ea typeface="Nunito Sans" charset="0"/>
                <a:cs typeface="Nunito Sans" charset="0"/>
              </a:rPr>
              <a:t>Repeated measures</a:t>
            </a:r>
            <a:endParaRPr lang="en-US" dirty="0">
              <a:solidFill>
                <a:schemeClr val="bg2"/>
              </a:solidFill>
              <a:latin typeface="Nunito Sans" charset="0"/>
              <a:ea typeface="Nunito Sans" charset="0"/>
              <a:cs typeface="Nunito Sans" charset="0"/>
            </a:endParaRPr>
          </a:p>
        </p:txBody>
      </p:sp>
      <p:sp>
        <p:nvSpPr>
          <p:cNvPr id="20" name="TextBox 19"/>
          <p:cNvSpPr txBox="1"/>
          <p:nvPr/>
        </p:nvSpPr>
        <p:spPr>
          <a:xfrm>
            <a:off x="4363038" y="2572194"/>
            <a:ext cx="4722768" cy="738664"/>
          </a:xfrm>
          <a:prstGeom prst="rect">
            <a:avLst/>
          </a:prstGeom>
          <a:noFill/>
        </p:spPr>
        <p:txBody>
          <a:bodyPr wrap="none" rtlCol="0">
            <a:spAutoFit/>
          </a:bodyPr>
          <a:lstStyle/>
          <a:p>
            <a:pPr marL="285750" indent="-285750">
              <a:buFont typeface="Arial" charset="0"/>
              <a:buChar char="•"/>
            </a:pPr>
            <a:r>
              <a:rPr lang="en-US" dirty="0" smtClean="0">
                <a:solidFill>
                  <a:schemeClr val="bg2"/>
                </a:solidFill>
                <a:latin typeface="Nunito Sans" charset="0"/>
                <a:ea typeface="Nunito Sans" charset="0"/>
                <a:cs typeface="Nunito Sans" charset="0"/>
              </a:rPr>
              <a:t>Spatial scaling latitudinal diversity has been studied</a:t>
            </a:r>
          </a:p>
          <a:p>
            <a:pPr marL="285750" indent="-285750">
              <a:buFont typeface="Arial" charset="0"/>
              <a:buChar char="•"/>
            </a:pPr>
            <a:r>
              <a:rPr lang="en-US" dirty="0" smtClean="0">
                <a:solidFill>
                  <a:schemeClr val="bg2"/>
                </a:solidFill>
                <a:latin typeface="Nunito Sans" charset="0"/>
                <a:ea typeface="Nunito Sans" charset="0"/>
                <a:cs typeface="Nunito Sans" charset="0"/>
              </a:rPr>
              <a:t>Many GIS tools and methods, Kriging not widely used</a:t>
            </a:r>
            <a:endParaRPr lang="en-US" dirty="0">
              <a:solidFill>
                <a:schemeClr val="bg2"/>
              </a:solidFill>
              <a:latin typeface="Nunito Sans" charset="0"/>
              <a:ea typeface="Nunito Sans" charset="0"/>
              <a:cs typeface="Nunito Sans" charset="0"/>
            </a:endParaRPr>
          </a:p>
          <a:p>
            <a:endParaRPr lang="en-US" dirty="0">
              <a:solidFill>
                <a:schemeClr val="bg2"/>
              </a:solidFill>
              <a:latin typeface="Nunito Sans" charset="0"/>
              <a:ea typeface="Nunito Sans" charset="0"/>
              <a:cs typeface="Nunito Sans" charset="0"/>
            </a:endParaRPr>
          </a:p>
        </p:txBody>
      </p:sp>
      <p:sp>
        <p:nvSpPr>
          <p:cNvPr id="22" name="TextBox 21"/>
          <p:cNvSpPr txBox="1"/>
          <p:nvPr/>
        </p:nvSpPr>
        <p:spPr>
          <a:xfrm>
            <a:off x="4363038" y="3613889"/>
            <a:ext cx="4742445" cy="1169551"/>
          </a:xfrm>
          <a:prstGeom prst="rect">
            <a:avLst/>
          </a:prstGeom>
          <a:noFill/>
        </p:spPr>
        <p:txBody>
          <a:bodyPr wrap="square" rtlCol="0">
            <a:spAutoFit/>
          </a:bodyPr>
          <a:lstStyle/>
          <a:p>
            <a:pPr marL="285750" indent="-285750">
              <a:buFont typeface="Arial" charset="0"/>
              <a:buChar char="•"/>
            </a:pPr>
            <a:r>
              <a:rPr lang="en-US" dirty="0" smtClean="0">
                <a:solidFill>
                  <a:schemeClr val="bg2"/>
                </a:solidFill>
                <a:latin typeface="Nunito Sans" charset="0"/>
                <a:ea typeface="Nunito Sans" charset="0"/>
                <a:cs typeface="Nunito Sans" charset="0"/>
              </a:rPr>
              <a:t>Experimental manipulation is becoming more complex</a:t>
            </a:r>
          </a:p>
          <a:p>
            <a:pPr marL="285750" indent="-285750">
              <a:buFont typeface="Arial" charset="0"/>
              <a:buChar char="•"/>
            </a:pPr>
            <a:r>
              <a:rPr lang="en-US" dirty="0" smtClean="0">
                <a:solidFill>
                  <a:schemeClr val="bg2"/>
                </a:solidFill>
                <a:latin typeface="Nunito Sans" charset="0"/>
                <a:ea typeface="Nunito Sans" charset="0"/>
                <a:cs typeface="Nunito Sans" charset="0"/>
              </a:rPr>
              <a:t>Pairwise tests are common, some GLM frameworks</a:t>
            </a:r>
          </a:p>
          <a:p>
            <a:pPr marL="285750" indent="-285750">
              <a:buFont typeface="Arial" charset="0"/>
              <a:buChar char="•"/>
            </a:pPr>
            <a:r>
              <a:rPr lang="en-US" dirty="0" smtClean="0">
                <a:solidFill>
                  <a:schemeClr val="bg2"/>
                </a:solidFill>
                <a:latin typeface="Nunito Sans" charset="0"/>
                <a:ea typeface="Nunito Sans" charset="0"/>
                <a:cs typeface="Nunito Sans" charset="0"/>
              </a:rPr>
              <a:t>Dealing with </a:t>
            </a:r>
            <a:r>
              <a:rPr lang="en-US" dirty="0">
                <a:solidFill>
                  <a:schemeClr val="bg2"/>
                </a:solidFill>
                <a:latin typeface="Nunito Sans" charset="0"/>
                <a:ea typeface="Nunito Sans" charset="0"/>
                <a:cs typeface="Nunito Sans" charset="0"/>
              </a:rPr>
              <a:t>n</a:t>
            </a:r>
            <a:r>
              <a:rPr lang="en-US" dirty="0" smtClean="0">
                <a:solidFill>
                  <a:schemeClr val="bg2"/>
                </a:solidFill>
                <a:latin typeface="Nunito Sans" charset="0"/>
                <a:ea typeface="Nunito Sans" charset="0"/>
                <a:cs typeface="Nunito Sans" charset="0"/>
              </a:rPr>
              <a:t>ormalization, the Simplex and the count distribution are active research areas </a:t>
            </a:r>
          </a:p>
          <a:p>
            <a:pPr marL="285750" indent="-285750">
              <a:buFont typeface="Arial" charset="0"/>
              <a:buChar char="•"/>
            </a:pPr>
            <a:r>
              <a:rPr lang="en-US" dirty="0" smtClean="0">
                <a:solidFill>
                  <a:schemeClr val="bg2"/>
                </a:solidFill>
                <a:latin typeface="Nunito Sans" charset="0"/>
                <a:ea typeface="Nunito Sans" charset="0"/>
                <a:cs typeface="Nunito Sans" charset="0"/>
              </a:rPr>
              <a:t>Internal standards are sometimes used</a:t>
            </a:r>
            <a:endParaRPr lang="en-US" dirty="0">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1577991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Rarefying, normalizing, oh my!</a:t>
            </a:r>
            <a:endParaRPr lang="en-US" dirty="0"/>
          </a:p>
        </p:txBody>
      </p:sp>
      <p:pic>
        <p:nvPicPr>
          <p:cNvPr id="6" name="Picture 5"/>
          <p:cNvPicPr>
            <a:picLocks noChangeAspect="1"/>
          </p:cNvPicPr>
          <p:nvPr/>
        </p:nvPicPr>
        <p:blipFill>
          <a:blip r:embed="rId2"/>
          <a:stretch>
            <a:fillRect/>
          </a:stretch>
        </p:blipFill>
        <p:spPr>
          <a:xfrm>
            <a:off x="5968770" y="851707"/>
            <a:ext cx="2825292" cy="1190035"/>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15</a:t>
            </a:fld>
            <a:endParaRPr lang="en"/>
          </a:p>
        </p:txBody>
      </p:sp>
      <p:pic>
        <p:nvPicPr>
          <p:cNvPr id="5" name="Picture 4"/>
          <p:cNvPicPr>
            <a:picLocks noChangeAspect="1"/>
          </p:cNvPicPr>
          <p:nvPr/>
        </p:nvPicPr>
        <p:blipFill>
          <a:blip r:embed="rId3"/>
          <a:stretch>
            <a:fillRect/>
          </a:stretch>
        </p:blipFill>
        <p:spPr>
          <a:xfrm>
            <a:off x="2692574" y="1149707"/>
            <a:ext cx="2827300" cy="594034"/>
          </a:xfrm>
          <a:prstGeom prst="rect">
            <a:avLst/>
          </a:prstGeom>
        </p:spPr>
      </p:pic>
      <p:sp>
        <p:nvSpPr>
          <p:cNvPr id="7" name="TextBox 6"/>
          <p:cNvSpPr txBox="1"/>
          <p:nvPr/>
        </p:nvSpPr>
        <p:spPr>
          <a:xfrm>
            <a:off x="5554873" y="1409200"/>
            <a:ext cx="413896" cy="307777"/>
          </a:xfrm>
          <a:prstGeom prst="rect">
            <a:avLst/>
          </a:prstGeom>
          <a:noFill/>
        </p:spPr>
        <p:txBody>
          <a:bodyPr wrap="none" rtlCol="0">
            <a:spAutoFit/>
          </a:bodyPr>
          <a:lstStyle/>
          <a:p>
            <a:r>
              <a:rPr lang="en-US" dirty="0" smtClean="0"/>
              <a:t>vs.</a:t>
            </a:r>
            <a:endParaRPr lang="en-US" dirty="0"/>
          </a:p>
        </p:txBody>
      </p:sp>
      <p:sp>
        <p:nvSpPr>
          <p:cNvPr id="8" name="TextBox 7"/>
          <p:cNvSpPr txBox="1"/>
          <p:nvPr/>
        </p:nvSpPr>
        <p:spPr>
          <a:xfrm>
            <a:off x="3023809" y="2525175"/>
            <a:ext cx="5066271" cy="2031325"/>
          </a:xfrm>
          <a:prstGeom prst="rect">
            <a:avLst/>
          </a:prstGeom>
          <a:noFill/>
        </p:spPr>
        <p:txBody>
          <a:bodyPr wrap="square" rtlCol="0">
            <a:spAutoFit/>
          </a:bodyPr>
          <a:lstStyle/>
          <a:p>
            <a:r>
              <a:rPr lang="en-US" dirty="0" smtClean="0">
                <a:solidFill>
                  <a:schemeClr val="bg2"/>
                </a:solidFill>
                <a:latin typeface="Nunito Sans" charset="0"/>
                <a:ea typeface="Nunito Sans" charset="0"/>
                <a:cs typeface="Nunito Sans" charset="0"/>
              </a:rPr>
              <a:t>Rarefaction subsamples without replacement reads from each sample often to the of the smallest library in an experiment sometimes 10-100x. </a:t>
            </a:r>
          </a:p>
          <a:p>
            <a:endParaRPr lang="en-US" dirty="0" smtClean="0">
              <a:solidFill>
                <a:schemeClr val="bg2"/>
              </a:solidFill>
              <a:latin typeface="Nunito Sans" charset="0"/>
              <a:ea typeface="Nunito Sans" charset="0"/>
              <a:cs typeface="Nunito Sans" charset="0"/>
            </a:endParaRPr>
          </a:p>
          <a:p>
            <a:r>
              <a:rPr lang="en-US" dirty="0" smtClean="0">
                <a:solidFill>
                  <a:schemeClr val="bg2"/>
                </a:solidFill>
                <a:latin typeface="Nunito Sans" charset="0"/>
                <a:ea typeface="Nunito Sans" charset="0"/>
                <a:cs typeface="Nunito Sans" charset="0"/>
              </a:rPr>
              <a:t>Alternatively data can be scaled using a normalization method like the Trimmed Mean of Means transformation and modeled using a negative binomial model.</a:t>
            </a:r>
          </a:p>
          <a:p>
            <a:endParaRPr lang="en-US" dirty="0"/>
          </a:p>
          <a:p>
            <a:endParaRPr lang="en-US" dirty="0"/>
          </a:p>
        </p:txBody>
      </p:sp>
    </p:spTree>
    <p:extLst>
      <p:ext uri="{BB962C8B-B14F-4D97-AF65-F5344CB8AC3E}">
        <p14:creationId xmlns:p14="http://schemas.microsoft.com/office/powerpoint/2010/main" val="10204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305050"/>
            <a:ext cx="2024100" cy="3678000"/>
          </a:xfrm>
          <a:prstGeom prst="rect">
            <a:avLst/>
          </a:prstGeom>
        </p:spPr>
        <p:txBody>
          <a:bodyPr lIns="91425" tIns="91425" rIns="91425" bIns="91425" anchor="b" anchorCtr="0">
            <a:noAutofit/>
          </a:bodyPr>
          <a:lstStyle/>
          <a:p>
            <a:pPr lvl="0" rtl="0">
              <a:spcBef>
                <a:spcPts val="0"/>
              </a:spcBef>
              <a:buNone/>
            </a:pPr>
            <a:r>
              <a:rPr lang="en-US" sz="4800" b="1" dirty="0"/>
              <a:t>3</a:t>
            </a:r>
            <a:r>
              <a:rPr lang="en" sz="4800" b="1" dirty="0" smtClean="0"/>
              <a:t>.</a:t>
            </a:r>
            <a:endParaRPr lang="en" sz="4800" b="1" dirty="0"/>
          </a:p>
          <a:p>
            <a:pPr lvl="0" rtl="0">
              <a:spcBef>
                <a:spcPts val="0"/>
              </a:spcBef>
              <a:buNone/>
            </a:pPr>
            <a:r>
              <a:rPr lang="en-US" dirty="0" smtClean="0"/>
              <a:t>Field to sequencer</a:t>
            </a:r>
            <a:r>
              <a:rPr lang="en-US" dirty="0"/>
              <a:t> </a:t>
            </a:r>
            <a:r>
              <a:rPr lang="mr-IN" dirty="0" smtClean="0"/>
              <a:t>–</a:t>
            </a:r>
            <a:r>
              <a:rPr lang="en-US" dirty="0" smtClean="0"/>
              <a:t> the nuts and bolts.</a:t>
            </a:r>
            <a:endParaRPr lang="en" dirty="0"/>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dirty="0" smtClean="0"/>
              <a:t>Sample preparation and </a:t>
            </a:r>
            <a:r>
              <a:rPr lang="en-US" dirty="0" smtClean="0"/>
              <a:t>sequencing</a:t>
            </a:r>
            <a:endParaRPr lang="en" dirty="0"/>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sp>
        <p:nvSpPr>
          <p:cNvPr id="8" name="Shape 176"/>
          <p:cNvSpPr/>
          <p:nvPr/>
        </p:nvSpPr>
        <p:spPr>
          <a:xfrm>
            <a:off x="3311611" y="1950138"/>
            <a:ext cx="4839901"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grpSp>
        <p:nvGrpSpPr>
          <p:cNvPr id="14" name="Shape 889"/>
          <p:cNvGrpSpPr/>
          <p:nvPr/>
        </p:nvGrpSpPr>
        <p:grpSpPr>
          <a:xfrm>
            <a:off x="2708759" y="1753385"/>
            <a:ext cx="911133" cy="1174132"/>
            <a:chOff x="2635450" y="4321225"/>
            <a:chExt cx="368400" cy="466425"/>
          </a:xfrm>
        </p:grpSpPr>
        <p:sp>
          <p:nvSpPr>
            <p:cNvPr id="15" name="Shape 89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89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89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89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89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89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392" y="1371426"/>
            <a:ext cx="650240" cy="650240"/>
          </a:xfrm>
          <a:prstGeom prst="rect">
            <a:avLst/>
          </a:prstGeom>
        </p:spPr>
      </p:pic>
    </p:spTree>
    <p:extLst>
      <p:ext uri="{BB962C8B-B14F-4D97-AF65-F5344CB8AC3E}">
        <p14:creationId xmlns:p14="http://schemas.microsoft.com/office/powerpoint/2010/main" val="634115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DNA</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sp>
        <p:nvSpPr>
          <p:cNvPr id="4" name="TextBox 3"/>
          <p:cNvSpPr txBox="1"/>
          <p:nvPr/>
        </p:nvSpPr>
        <p:spPr>
          <a:xfrm>
            <a:off x="3548719" y="481610"/>
            <a:ext cx="4609070" cy="523220"/>
          </a:xfrm>
          <a:prstGeom prst="rect">
            <a:avLst/>
          </a:prstGeom>
          <a:noFill/>
        </p:spPr>
        <p:txBody>
          <a:bodyPr wrap="square" rtlCol="0">
            <a:spAutoFit/>
          </a:bodyPr>
          <a:lstStyle/>
          <a:p>
            <a:r>
              <a:rPr lang="en-US" dirty="0" smtClean="0">
                <a:latin typeface="Nunito Sans" charset="0"/>
                <a:ea typeface="Nunito Sans" charset="0"/>
                <a:cs typeface="Nunito Sans" charset="0"/>
              </a:rPr>
              <a:t>Amplicon DNA sampling </a:t>
            </a:r>
            <a:r>
              <a:rPr lang="en-US" dirty="0" smtClean="0">
                <a:latin typeface="Nunito Sans" charset="0"/>
                <a:ea typeface="Nunito Sans" charset="0"/>
                <a:cs typeface="Nunito Sans" charset="0"/>
              </a:rPr>
              <a:t>is much more forgiving than RNA </a:t>
            </a:r>
            <a:r>
              <a:rPr lang="en-US">
                <a:latin typeface="Nunito Sans" charset="0"/>
                <a:ea typeface="Nunito Sans" charset="0"/>
                <a:cs typeface="Nunito Sans" charset="0"/>
              </a:rPr>
              <a:t>s</a:t>
            </a:r>
            <a:r>
              <a:rPr lang="en-US" smtClean="0">
                <a:latin typeface="Nunito Sans" charset="0"/>
                <a:ea typeface="Nunito Sans" charset="0"/>
                <a:cs typeface="Nunito Sans" charset="0"/>
              </a:rPr>
              <a:t>ampling.</a:t>
            </a:r>
          </a:p>
        </p:txBody>
      </p:sp>
      <p:grpSp>
        <p:nvGrpSpPr>
          <p:cNvPr id="5" name="Shape 812"/>
          <p:cNvGrpSpPr/>
          <p:nvPr/>
        </p:nvGrpSpPr>
        <p:grpSpPr>
          <a:xfrm>
            <a:off x="6566234" y="1483833"/>
            <a:ext cx="1244571" cy="1244571"/>
            <a:chOff x="6649150" y="309350"/>
            <a:chExt cx="395800" cy="395800"/>
          </a:xfrm>
        </p:grpSpPr>
        <p:sp>
          <p:nvSpPr>
            <p:cNvPr id="6" name="Shape 81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7" name="Shape 81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8" name="Shape 81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9" name="Shape 816"/>
            <p:cNvSpPr/>
            <p:nvPr/>
          </p:nvSpPr>
          <p:spPr>
            <a:xfrm>
              <a:off x="6847025" y="333700"/>
              <a:ext cx="25" cy="29250"/>
            </a:xfrm>
            <a:custGeom>
              <a:avLst/>
              <a:gdLst/>
              <a:ahLst/>
              <a:cxnLst/>
              <a:rect l="0" t="0" r="0" b="0"/>
              <a:pathLst>
                <a:path w="1" h="1170" fill="none" extrusionOk="0">
                  <a:moveTo>
                    <a:pt x="1" y="1170"/>
                  </a:moveTo>
                  <a:lnTo>
                    <a:pt x="1"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0" name="Shape 817"/>
            <p:cNvSpPr/>
            <p:nvPr/>
          </p:nvSpPr>
          <p:spPr>
            <a:xfrm>
              <a:off x="6760575" y="356850"/>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1" name="Shape 81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2" name="Shape 819"/>
            <p:cNvSpPr/>
            <p:nvPr/>
          </p:nvSpPr>
          <p:spPr>
            <a:xfrm>
              <a:off x="6696650" y="420775"/>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3" name="Shape 82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4" name="Shape 821"/>
            <p:cNvSpPr/>
            <p:nvPr/>
          </p:nvSpPr>
          <p:spPr>
            <a:xfrm>
              <a:off x="6673500" y="507225"/>
              <a:ext cx="29250" cy="25"/>
            </a:xfrm>
            <a:custGeom>
              <a:avLst/>
              <a:gdLst/>
              <a:ahLst/>
              <a:cxnLst/>
              <a:rect l="0" t="0" r="0" b="0"/>
              <a:pathLst>
                <a:path w="1170" h="1" fill="none" extrusionOk="0">
                  <a:moveTo>
                    <a:pt x="1" y="1"/>
                  </a:moveTo>
                  <a:lnTo>
                    <a:pt x="117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5" name="Shape 822"/>
            <p:cNvSpPr/>
            <p:nvPr/>
          </p:nvSpPr>
          <p:spPr>
            <a:xfrm>
              <a:off x="6696650" y="593700"/>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6" name="Shape 82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7" name="Shape 82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8" name="Shape 825"/>
            <p:cNvSpPr/>
            <p:nvPr/>
          </p:nvSpPr>
          <p:spPr>
            <a:xfrm>
              <a:off x="6760575" y="657625"/>
              <a:ext cx="25" cy="25"/>
            </a:xfrm>
            <a:custGeom>
              <a:avLst/>
              <a:gdLst/>
              <a:ahLst/>
              <a:cxnLst/>
              <a:rect l="0" t="0" r="0" b="0"/>
              <a:pathLst>
                <a:path w="1" h="1" fill="none" extrusionOk="0">
                  <a:moveTo>
                    <a:pt x="1" y="1"/>
                  </a:moveTo>
                  <a:lnTo>
                    <a:pt x="1"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19" name="Shape 826"/>
            <p:cNvSpPr/>
            <p:nvPr/>
          </p:nvSpPr>
          <p:spPr>
            <a:xfrm>
              <a:off x="6847025" y="651550"/>
              <a:ext cx="25" cy="29250"/>
            </a:xfrm>
            <a:custGeom>
              <a:avLst/>
              <a:gdLst/>
              <a:ahLst/>
              <a:cxnLst/>
              <a:rect l="0" t="0" r="0" b="0"/>
              <a:pathLst>
                <a:path w="1" h="1170" fill="none" extrusionOk="0">
                  <a:moveTo>
                    <a:pt x="1" y="0"/>
                  </a:moveTo>
                  <a:lnTo>
                    <a:pt x="1" y="116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0" name="Shape 82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1" name="Shape 828"/>
            <p:cNvSpPr/>
            <p:nvPr/>
          </p:nvSpPr>
          <p:spPr>
            <a:xfrm>
              <a:off x="6933500" y="657625"/>
              <a:ext cx="25" cy="25"/>
            </a:xfrm>
            <a:custGeom>
              <a:avLst/>
              <a:gdLst/>
              <a:ahLst/>
              <a:cxnLst/>
              <a:rect l="0" t="0" r="0" b="0"/>
              <a:pathLst>
                <a:path w="1" h="1" fill="none" extrusionOk="0">
                  <a:moveTo>
                    <a:pt x="0"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2" name="Shape 82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3" name="Shape 830"/>
            <p:cNvSpPr/>
            <p:nvPr/>
          </p:nvSpPr>
          <p:spPr>
            <a:xfrm>
              <a:off x="6997425" y="593700"/>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4" name="Shape 831"/>
            <p:cNvSpPr/>
            <p:nvPr/>
          </p:nvSpPr>
          <p:spPr>
            <a:xfrm>
              <a:off x="6991350" y="507225"/>
              <a:ext cx="29250" cy="25"/>
            </a:xfrm>
            <a:custGeom>
              <a:avLst/>
              <a:gdLst/>
              <a:ahLst/>
              <a:cxnLst/>
              <a:rect l="0" t="0" r="0" b="0"/>
              <a:pathLst>
                <a:path w="1170" h="1" fill="none" extrusionOk="0">
                  <a:moveTo>
                    <a:pt x="1169"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5" name="Shape 83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6" name="Shape 833"/>
            <p:cNvSpPr/>
            <p:nvPr/>
          </p:nvSpPr>
          <p:spPr>
            <a:xfrm>
              <a:off x="6997425" y="420775"/>
              <a:ext cx="25" cy="25"/>
            </a:xfrm>
            <a:custGeom>
              <a:avLst/>
              <a:gdLst/>
              <a:ahLst/>
              <a:cxnLst/>
              <a:rect l="0" t="0" r="0" b="0"/>
              <a:pathLst>
                <a:path w="1" h="1" fill="none" extrusionOk="0">
                  <a:moveTo>
                    <a:pt x="1" y="0"/>
                  </a:moveTo>
                  <a:lnTo>
                    <a:pt x="1"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7" name="Shape 83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28" name="Shape 835"/>
            <p:cNvSpPr/>
            <p:nvPr/>
          </p:nvSpPr>
          <p:spPr>
            <a:xfrm>
              <a:off x="6933500" y="356850"/>
              <a:ext cx="25" cy="25"/>
            </a:xfrm>
            <a:custGeom>
              <a:avLst/>
              <a:gdLst/>
              <a:ahLst/>
              <a:cxnLst/>
              <a:rect l="0" t="0" r="0" b="0"/>
              <a:pathLst>
                <a:path w="1" h="1" fill="none" extrusionOk="0">
                  <a:moveTo>
                    <a:pt x="0"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grpSp>
      <p:sp>
        <p:nvSpPr>
          <p:cNvPr id="29" name="TextBox 28"/>
          <p:cNvSpPr txBox="1"/>
          <p:nvPr/>
        </p:nvSpPr>
        <p:spPr>
          <a:xfrm>
            <a:off x="3919889" y="2981004"/>
            <a:ext cx="1656223" cy="738664"/>
          </a:xfrm>
          <a:prstGeom prst="rect">
            <a:avLst/>
          </a:prstGeom>
          <a:noFill/>
        </p:spPr>
        <p:txBody>
          <a:bodyPr wrap="none" rtlCol="0">
            <a:spAutoFit/>
          </a:bodyPr>
          <a:lstStyle/>
          <a:p>
            <a:r>
              <a:rPr lang="en-US" dirty="0" smtClean="0"/>
              <a:t>4ºC Short-term</a:t>
            </a:r>
          </a:p>
          <a:p>
            <a:r>
              <a:rPr lang="en-US" dirty="0" smtClean="0"/>
              <a:t>-20ºC Long-term</a:t>
            </a:r>
          </a:p>
          <a:p>
            <a:r>
              <a:rPr lang="en-US" dirty="0" smtClean="0">
                <a:hlinkClick r:id="rId2"/>
              </a:rPr>
              <a:t>(Rubin et al. 2013)</a:t>
            </a:r>
            <a:endParaRPr lang="en-US" dirty="0"/>
          </a:p>
        </p:txBody>
      </p:sp>
      <p:grpSp>
        <p:nvGrpSpPr>
          <p:cNvPr id="30" name="Shape 643"/>
          <p:cNvGrpSpPr/>
          <p:nvPr/>
        </p:nvGrpSpPr>
        <p:grpSpPr>
          <a:xfrm>
            <a:off x="4483511" y="1375900"/>
            <a:ext cx="400740" cy="1460439"/>
            <a:chOff x="732125" y="2958550"/>
            <a:chExt cx="130325" cy="474950"/>
          </a:xfrm>
        </p:grpSpPr>
        <p:sp>
          <p:nvSpPr>
            <p:cNvPr id="31" name="Shape 64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64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646"/>
            <p:cNvSpPr/>
            <p:nvPr/>
          </p:nvSpPr>
          <p:spPr>
            <a:xfrm>
              <a:off x="802750" y="3129050"/>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647"/>
            <p:cNvSpPr/>
            <p:nvPr/>
          </p:nvSpPr>
          <p:spPr>
            <a:xfrm>
              <a:off x="802750" y="3162525"/>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648"/>
            <p:cNvSpPr/>
            <p:nvPr/>
          </p:nvSpPr>
          <p:spPr>
            <a:xfrm>
              <a:off x="802750" y="3196025"/>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649"/>
            <p:cNvSpPr/>
            <p:nvPr/>
          </p:nvSpPr>
          <p:spPr>
            <a:xfrm>
              <a:off x="802750" y="3229500"/>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650"/>
            <p:cNvSpPr/>
            <p:nvPr/>
          </p:nvSpPr>
          <p:spPr>
            <a:xfrm>
              <a:off x="802750" y="3263000"/>
              <a:ext cx="13425" cy="25"/>
            </a:xfrm>
            <a:custGeom>
              <a:avLst/>
              <a:gdLst/>
              <a:ahLst/>
              <a:cxnLst/>
              <a:rect l="0" t="0" r="0" b="0"/>
              <a:pathLst>
                <a:path w="537" h="1" fill="none" extrusionOk="0">
                  <a:moveTo>
                    <a:pt x="536" y="0"/>
                  </a:moveTo>
                  <a:lnTo>
                    <a:pt x="0" y="0"/>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651"/>
            <p:cNvSpPr/>
            <p:nvPr/>
          </p:nvSpPr>
          <p:spPr>
            <a:xfrm>
              <a:off x="802750" y="3296475"/>
              <a:ext cx="13425" cy="25"/>
            </a:xfrm>
            <a:custGeom>
              <a:avLst/>
              <a:gdLst/>
              <a:ahLst/>
              <a:cxnLst/>
              <a:rect l="0" t="0" r="0" b="0"/>
              <a:pathLst>
                <a:path w="537" h="1" fill="none" extrusionOk="0">
                  <a:moveTo>
                    <a:pt x="536" y="1"/>
                  </a:moveTo>
                  <a:lnTo>
                    <a:pt x="0" y="1"/>
                  </a:lnTo>
                </a:path>
              </a:pathLst>
            </a:custGeom>
            <a:noFill/>
            <a:ln w="38100" cap="rnd" cmpd="sng">
              <a:solidFill>
                <a:schemeClr val="accent1">
                  <a:lumMod val="75000"/>
                </a:scheme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9" name="TextBox 38"/>
          <p:cNvSpPr txBox="1"/>
          <p:nvPr/>
        </p:nvSpPr>
        <p:spPr>
          <a:xfrm>
            <a:off x="6424450" y="2983015"/>
            <a:ext cx="1527982" cy="523220"/>
          </a:xfrm>
          <a:prstGeom prst="rect">
            <a:avLst/>
          </a:prstGeom>
          <a:noFill/>
        </p:spPr>
        <p:txBody>
          <a:bodyPr wrap="none" rtlCol="0">
            <a:spAutoFit/>
          </a:bodyPr>
          <a:lstStyle/>
          <a:p>
            <a:r>
              <a:rPr lang="en-US" smtClean="0"/>
              <a:t>Collect and store</a:t>
            </a:r>
          </a:p>
          <a:p>
            <a:r>
              <a:rPr lang="en-US" dirty="0" smtClean="0"/>
              <a:t> within 1-2 hours</a:t>
            </a:r>
            <a:endParaRPr lang="en-US" dirty="0"/>
          </a:p>
        </p:txBody>
      </p:sp>
      <p:sp>
        <p:nvSpPr>
          <p:cNvPr id="40" name="TextBox 39"/>
          <p:cNvSpPr txBox="1"/>
          <p:nvPr/>
        </p:nvSpPr>
        <p:spPr>
          <a:xfrm>
            <a:off x="3748253" y="4090738"/>
            <a:ext cx="4609070" cy="738664"/>
          </a:xfrm>
          <a:prstGeom prst="rect">
            <a:avLst/>
          </a:prstGeom>
          <a:noFill/>
        </p:spPr>
        <p:txBody>
          <a:bodyPr wrap="square" rtlCol="0">
            <a:spAutoFit/>
          </a:bodyPr>
          <a:lstStyle/>
          <a:p>
            <a:r>
              <a:rPr lang="en-US" dirty="0" smtClean="0">
                <a:latin typeface="Nunito Sans" charset="0"/>
                <a:ea typeface="Nunito Sans" charset="0"/>
                <a:cs typeface="Nunito Sans" charset="0"/>
              </a:rPr>
              <a:t>Consider collecting RNA and storing it in </a:t>
            </a:r>
            <a:r>
              <a:rPr lang="en-US" dirty="0" err="1" smtClean="0">
                <a:latin typeface="Nunito Sans" charset="0"/>
                <a:ea typeface="Nunito Sans" charset="0"/>
                <a:cs typeface="Nunito Sans" charset="0"/>
              </a:rPr>
              <a:t>RNAlater</a:t>
            </a:r>
            <a:r>
              <a:rPr lang="en-US" dirty="0" smtClean="0">
                <a:latin typeface="Nunito Sans" charset="0"/>
                <a:ea typeface="Nunito Sans" charset="0"/>
                <a:cs typeface="Nunito Sans" charset="0"/>
              </a:rPr>
              <a:t> (Saturated Ammonium Sulfate) at 4ºC to sequence the active fraction.</a:t>
            </a:r>
            <a:endParaRPr lang="en-US" dirty="0" smtClean="0">
              <a:latin typeface="Nunito Sans" charset="0"/>
              <a:ea typeface="Nunito Sans" charset="0"/>
              <a:cs typeface="Nunito Sans" charset="0"/>
            </a:endParaRPr>
          </a:p>
        </p:txBody>
      </p:sp>
    </p:spTree>
    <p:extLst>
      <p:ext uri="{BB962C8B-B14F-4D97-AF65-F5344CB8AC3E}">
        <p14:creationId xmlns:p14="http://schemas.microsoft.com/office/powerpoint/2010/main" val="324514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Metadata</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sp>
        <p:nvSpPr>
          <p:cNvPr id="4" name="TextBox 3"/>
          <p:cNvSpPr txBox="1"/>
          <p:nvPr/>
        </p:nvSpPr>
        <p:spPr>
          <a:xfrm>
            <a:off x="3728440" y="575500"/>
            <a:ext cx="4397466" cy="954107"/>
          </a:xfrm>
          <a:prstGeom prst="rect">
            <a:avLst/>
          </a:prstGeom>
          <a:noFill/>
        </p:spPr>
        <p:txBody>
          <a:bodyPr wrap="square" rtlCol="0">
            <a:spAutoFit/>
          </a:bodyPr>
          <a:lstStyle/>
          <a:p>
            <a:r>
              <a:rPr lang="en-US" sz="2000" i="1" dirty="0" smtClean="0">
                <a:solidFill>
                  <a:schemeClr val="bg2"/>
                </a:solidFill>
                <a:latin typeface="Nunito Sans Light" charset="0"/>
                <a:ea typeface="Nunito Sans Light" charset="0"/>
                <a:cs typeface="Nunito Sans Light" charset="0"/>
              </a:rPr>
              <a:t>“There </a:t>
            </a:r>
            <a:r>
              <a:rPr lang="en-US" sz="2000" i="1" dirty="0">
                <a:solidFill>
                  <a:schemeClr val="bg2"/>
                </a:solidFill>
                <a:latin typeface="Nunito Sans Light" charset="0"/>
                <a:ea typeface="Nunito Sans Light" charset="0"/>
                <a:cs typeface="Nunito Sans Light" charset="0"/>
              </a:rPr>
              <a:t>is no such thing as metadata, everything is data</a:t>
            </a:r>
            <a:r>
              <a:rPr lang="en-US" sz="2000" i="1" dirty="0" smtClean="0">
                <a:solidFill>
                  <a:schemeClr val="bg2"/>
                </a:solidFill>
                <a:latin typeface="Nunito Sans Light" charset="0"/>
                <a:ea typeface="Nunito Sans Light" charset="0"/>
                <a:cs typeface="Nunito Sans Light" charset="0"/>
              </a:rPr>
              <a:t>.”</a:t>
            </a:r>
          </a:p>
          <a:p>
            <a:r>
              <a:rPr lang="en-US" sz="1600" i="1" dirty="0" smtClean="0">
                <a:solidFill>
                  <a:schemeClr val="bg2"/>
                </a:solidFill>
                <a:latin typeface="Nunito Sans Light" charset="0"/>
                <a:ea typeface="Nunito Sans Light" charset="0"/>
                <a:cs typeface="Nunito Sans Light" charset="0"/>
              </a:rPr>
              <a:t>- Susan Holmes</a:t>
            </a:r>
            <a:endParaRPr lang="en-US" sz="1600" i="1" dirty="0">
              <a:solidFill>
                <a:schemeClr val="bg2"/>
              </a:solidFill>
              <a:latin typeface="Nunito Sans Light" charset="0"/>
              <a:ea typeface="Nunito Sans Light" charset="0"/>
              <a:cs typeface="Nunito Sans Light" charset="0"/>
            </a:endParaRPr>
          </a:p>
        </p:txBody>
      </p:sp>
      <p:sp>
        <p:nvSpPr>
          <p:cNvPr id="5" name="TextBox 4"/>
          <p:cNvSpPr txBox="1"/>
          <p:nvPr/>
        </p:nvSpPr>
        <p:spPr>
          <a:xfrm>
            <a:off x="3346515" y="1932495"/>
            <a:ext cx="5210268" cy="1815882"/>
          </a:xfrm>
          <a:prstGeom prst="rect">
            <a:avLst/>
          </a:prstGeom>
          <a:noFill/>
        </p:spPr>
        <p:txBody>
          <a:bodyPr wrap="square" rtlCol="0">
            <a:spAutoFit/>
          </a:bodyPr>
          <a:lstStyle/>
          <a:p>
            <a:pPr marL="285750" indent="-285750">
              <a:buFont typeface="Arial" charset="0"/>
              <a:buChar char="•"/>
            </a:pPr>
            <a:r>
              <a:rPr lang="en-US" dirty="0" smtClean="0">
                <a:solidFill>
                  <a:schemeClr val="bg2"/>
                </a:solidFill>
                <a:latin typeface="Nunito Sans" charset="0"/>
                <a:ea typeface="Nunito Sans" charset="0"/>
                <a:cs typeface="Nunito Sans" charset="0"/>
              </a:rPr>
              <a:t>Sample collection is the time to record environmental data</a:t>
            </a:r>
          </a:p>
          <a:p>
            <a:pPr marL="285750" indent="-285750">
              <a:buFont typeface="Arial" charset="0"/>
              <a:buChar char="•"/>
            </a:pPr>
            <a:endParaRPr lang="en-US" dirty="0" smtClean="0">
              <a:solidFill>
                <a:schemeClr val="bg2"/>
              </a:solidFill>
              <a:latin typeface="Nunito Sans" charset="0"/>
              <a:ea typeface="Nunito Sans" charset="0"/>
              <a:cs typeface="Nunito Sans" charset="0"/>
            </a:endParaRPr>
          </a:p>
          <a:p>
            <a:pPr marL="285750" indent="-285750">
              <a:buFont typeface="Arial" charset="0"/>
              <a:buChar char="•"/>
            </a:pPr>
            <a:r>
              <a:rPr lang="en-US" dirty="0" smtClean="0">
                <a:solidFill>
                  <a:schemeClr val="bg2"/>
                </a:solidFill>
                <a:latin typeface="Nunito Sans" charset="0"/>
                <a:ea typeface="Nunito Sans" charset="0"/>
                <a:cs typeface="Nunito Sans" charset="0"/>
              </a:rPr>
              <a:t>The GSC has created environmental and sequence data standards, </a:t>
            </a:r>
            <a:r>
              <a:rPr lang="en-US" dirty="0" smtClean="0">
                <a:solidFill>
                  <a:schemeClr val="bg2"/>
                </a:solidFill>
                <a:latin typeface="Nunito Sans" charset="0"/>
                <a:ea typeface="Nunito Sans" charset="0"/>
                <a:cs typeface="Nunito Sans" charset="0"/>
                <a:hlinkClick r:id="rId2"/>
              </a:rPr>
              <a:t>MIxS</a:t>
            </a:r>
            <a:r>
              <a:rPr lang="en-US" dirty="0" smtClean="0">
                <a:solidFill>
                  <a:schemeClr val="bg2"/>
                </a:solidFill>
                <a:latin typeface="Nunito Sans" charset="0"/>
                <a:ea typeface="Nunito Sans" charset="0"/>
                <a:cs typeface="Nunito Sans" charset="0"/>
              </a:rPr>
              <a:t>. Use them as a guide for your collections.</a:t>
            </a:r>
          </a:p>
          <a:p>
            <a:pPr marL="285750" indent="-285750">
              <a:buFont typeface="Arial" charset="0"/>
              <a:buChar char="•"/>
            </a:pPr>
            <a:endParaRPr lang="en-US" dirty="0" smtClean="0">
              <a:solidFill>
                <a:schemeClr val="bg2"/>
              </a:solidFill>
              <a:latin typeface="Nunito Sans" charset="0"/>
              <a:ea typeface="Nunito Sans" charset="0"/>
              <a:cs typeface="Nunito Sans" charset="0"/>
            </a:endParaRPr>
          </a:p>
          <a:p>
            <a:pPr marL="285750" indent="-285750">
              <a:buFont typeface="Arial" charset="0"/>
              <a:buChar char="•"/>
            </a:pPr>
            <a:r>
              <a:rPr lang="en-US" dirty="0" smtClean="0">
                <a:solidFill>
                  <a:schemeClr val="bg2"/>
                </a:solidFill>
                <a:latin typeface="Nunito Sans" charset="0"/>
                <a:ea typeface="Nunito Sans" charset="0"/>
                <a:cs typeface="Nunito Sans" charset="0"/>
              </a:rPr>
              <a:t>Store environmental data in NCBI or ENA </a:t>
            </a:r>
            <a:r>
              <a:rPr lang="en-US" dirty="0" err="1" smtClean="0">
                <a:solidFill>
                  <a:schemeClr val="bg2"/>
                </a:solidFill>
                <a:latin typeface="Nunito Sans" charset="0"/>
                <a:ea typeface="Nunito Sans" charset="0"/>
                <a:cs typeface="Nunito Sans" charset="0"/>
              </a:rPr>
              <a:t>Biosamples</a:t>
            </a:r>
            <a:r>
              <a:rPr lang="en-US" dirty="0">
                <a:solidFill>
                  <a:schemeClr val="bg2"/>
                </a:solidFill>
                <a:latin typeface="Nunito Sans" charset="0"/>
                <a:ea typeface="Nunito Sans" charset="0"/>
                <a:cs typeface="Nunito Sans" charset="0"/>
              </a:rPr>
              <a:t> </a:t>
            </a:r>
            <a:r>
              <a:rPr lang="en-US" dirty="0" smtClean="0">
                <a:solidFill>
                  <a:schemeClr val="bg2"/>
                </a:solidFill>
                <a:latin typeface="Nunito Sans" charset="0"/>
                <a:ea typeface="Nunito Sans" charset="0"/>
                <a:cs typeface="Nunito Sans" charset="0"/>
              </a:rPr>
              <a:t>databases or Gold database.  Do it now, while you still remember what you did. You can link sequence data later.</a:t>
            </a:r>
            <a:endParaRPr lang="en-US" dirty="0">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1282997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DNA extraction</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rgbClr val="FFFFFF"/>
                </a:solidFill>
              </a:rPr>
              <a:t>19</a:t>
            </a:fld>
            <a:endParaRPr lang="en">
              <a:solidFill>
                <a:srgbClr val="FFFFFF"/>
              </a:solidFill>
            </a:endParaRPr>
          </a:p>
        </p:txBody>
      </p:sp>
      <p:sp>
        <p:nvSpPr>
          <p:cNvPr id="6" name="TextBox 5"/>
          <p:cNvSpPr txBox="1"/>
          <p:nvPr/>
        </p:nvSpPr>
        <p:spPr>
          <a:xfrm>
            <a:off x="3283331" y="617065"/>
            <a:ext cx="5152767" cy="1015663"/>
          </a:xfrm>
          <a:prstGeom prst="rect">
            <a:avLst/>
          </a:prstGeom>
          <a:noFill/>
        </p:spPr>
        <p:txBody>
          <a:bodyPr wrap="square" rtlCol="0">
            <a:spAutoFit/>
          </a:bodyPr>
          <a:lstStyle/>
          <a:p>
            <a:r>
              <a:rPr lang="en-US" sz="1600" dirty="0" smtClean="0">
                <a:solidFill>
                  <a:schemeClr val="bg2"/>
                </a:solidFill>
                <a:latin typeface="Nunito Sans" charset="0"/>
                <a:ea typeface="Nunito Sans" charset="0"/>
                <a:cs typeface="Nunito Sans" charset="0"/>
              </a:rPr>
              <a:t>Amplicon sequencing is more forgiving than metagenome sequencing.</a:t>
            </a:r>
          </a:p>
          <a:p>
            <a:endParaRPr lang="en-US" dirty="0" smtClean="0"/>
          </a:p>
          <a:p>
            <a:endParaRPr lang="en-US" dirty="0"/>
          </a:p>
        </p:txBody>
      </p:sp>
      <p:sp>
        <p:nvSpPr>
          <p:cNvPr id="8" name="TextBox 7"/>
          <p:cNvSpPr txBox="1"/>
          <p:nvPr/>
        </p:nvSpPr>
        <p:spPr>
          <a:xfrm>
            <a:off x="3307969" y="1447957"/>
            <a:ext cx="4638828" cy="3108543"/>
          </a:xfrm>
          <a:prstGeom prst="rect">
            <a:avLst/>
          </a:prstGeom>
          <a:noFill/>
        </p:spPr>
        <p:txBody>
          <a:bodyPr wrap="square" rtlCol="0">
            <a:spAutoFit/>
          </a:bodyPr>
          <a:lstStyle/>
          <a:p>
            <a:r>
              <a:rPr lang="en-US" b="1" dirty="0" smtClean="0">
                <a:solidFill>
                  <a:schemeClr val="bg2"/>
                </a:solidFill>
                <a:latin typeface="Nunito Sans" charset="0"/>
                <a:ea typeface="Nunito Sans" charset="0"/>
                <a:cs typeface="Nunito Sans" charset="0"/>
              </a:rPr>
              <a:t>Target amount of DNA for sequencing:</a:t>
            </a:r>
          </a:p>
          <a:p>
            <a:r>
              <a:rPr lang="en-US" dirty="0" smtClean="0">
                <a:solidFill>
                  <a:srgbClr val="F77030"/>
                </a:solidFill>
                <a:latin typeface="Nunito Sans" charset="0"/>
                <a:ea typeface="Nunito Sans" charset="0"/>
                <a:cs typeface="Nunito Sans" charset="0"/>
              </a:rPr>
              <a:t>50-100ng </a:t>
            </a:r>
            <a:r>
              <a:rPr lang="en-US" dirty="0" smtClean="0">
                <a:solidFill>
                  <a:srgbClr val="F77030"/>
                </a:solidFill>
                <a:latin typeface="Nunito Sans" charset="0"/>
                <a:ea typeface="Nunito Sans" charset="0"/>
                <a:cs typeface="Nunito Sans" charset="0"/>
              </a:rPr>
              <a:t>at 3-50 ng/</a:t>
            </a:r>
            <a:r>
              <a:rPr lang="en-US" dirty="0" err="1" smtClean="0">
                <a:solidFill>
                  <a:srgbClr val="F77030"/>
                </a:solidFill>
                <a:latin typeface="Nunito Sans" charset="0"/>
                <a:ea typeface="Nunito Sans" charset="0"/>
                <a:cs typeface="Nunito Sans" charset="0"/>
              </a:rPr>
              <a:t>ul</a:t>
            </a:r>
            <a:r>
              <a:rPr lang="en-US" dirty="0" smtClean="0">
                <a:solidFill>
                  <a:srgbClr val="F77030"/>
                </a:solidFill>
                <a:latin typeface="Nunito Sans" charset="0"/>
                <a:ea typeface="Nunito Sans" charset="0"/>
                <a:cs typeface="Nunito Sans" charset="0"/>
              </a:rPr>
              <a:t> in 10-50 </a:t>
            </a:r>
            <a:r>
              <a:rPr lang="en-US" dirty="0" err="1" smtClean="0">
                <a:solidFill>
                  <a:srgbClr val="F77030"/>
                </a:solidFill>
                <a:latin typeface="Nunito Sans" charset="0"/>
                <a:ea typeface="Nunito Sans" charset="0"/>
                <a:cs typeface="Nunito Sans" charset="0"/>
              </a:rPr>
              <a:t>ul</a:t>
            </a:r>
            <a:endParaRPr lang="en-US" dirty="0" smtClean="0">
              <a:solidFill>
                <a:srgbClr val="F77030"/>
              </a:solidFill>
              <a:latin typeface="Nunito Sans" charset="0"/>
              <a:ea typeface="Nunito Sans" charset="0"/>
              <a:cs typeface="Nunito Sans" charset="0"/>
            </a:endParaRPr>
          </a:p>
          <a:p>
            <a:r>
              <a:rPr lang="en-US" dirty="0" smtClean="0">
                <a:solidFill>
                  <a:schemeClr val="bg2"/>
                </a:solidFill>
                <a:latin typeface="Nunito Sans" charset="0"/>
                <a:ea typeface="Nunito Sans" charset="0"/>
                <a:cs typeface="Nunito Sans" charset="0"/>
              </a:rPr>
              <a:t>About 10ng is </a:t>
            </a:r>
            <a:r>
              <a:rPr lang="en-US" dirty="0" smtClean="0">
                <a:solidFill>
                  <a:schemeClr val="bg2"/>
                </a:solidFill>
                <a:latin typeface="Nunito Sans" charset="0"/>
                <a:ea typeface="Nunito Sans" charset="0"/>
                <a:cs typeface="Nunito Sans" charset="0"/>
              </a:rPr>
              <a:t>needed, </a:t>
            </a:r>
            <a:r>
              <a:rPr lang="en-US" dirty="0" smtClean="0">
                <a:solidFill>
                  <a:schemeClr val="bg2"/>
                </a:solidFill>
                <a:latin typeface="Nunito Sans" charset="0"/>
                <a:ea typeface="Nunito Sans" charset="0"/>
                <a:cs typeface="Nunito Sans" charset="0"/>
              </a:rPr>
              <a:t>but who wants to have just the bare minimum of </a:t>
            </a:r>
            <a:r>
              <a:rPr lang="en-US" strike="sngStrike" dirty="0" smtClean="0">
                <a:solidFill>
                  <a:schemeClr val="bg2"/>
                </a:solidFill>
                <a:latin typeface="Nunito Sans" charset="0"/>
                <a:ea typeface="Nunito Sans" charset="0"/>
                <a:cs typeface="Nunito Sans" charset="0"/>
              </a:rPr>
              <a:t>Flair </a:t>
            </a:r>
            <a:r>
              <a:rPr lang="en-US" dirty="0" smtClean="0">
                <a:solidFill>
                  <a:schemeClr val="bg2"/>
                </a:solidFill>
                <a:latin typeface="Nunito Sans" charset="0"/>
                <a:ea typeface="Nunito Sans" charset="0"/>
                <a:cs typeface="Nunito Sans" charset="0"/>
              </a:rPr>
              <a:t>DNA?</a:t>
            </a:r>
          </a:p>
          <a:p>
            <a:endParaRPr lang="en-US" dirty="0">
              <a:solidFill>
                <a:schemeClr val="bg2"/>
              </a:solidFill>
              <a:latin typeface="Nunito Sans" charset="0"/>
              <a:ea typeface="Nunito Sans" charset="0"/>
              <a:cs typeface="Nunito Sans" charset="0"/>
            </a:endParaRPr>
          </a:p>
          <a:p>
            <a:r>
              <a:rPr lang="en-US" b="1" dirty="0" smtClean="0">
                <a:solidFill>
                  <a:schemeClr val="bg2"/>
                </a:solidFill>
                <a:latin typeface="Nunito Sans" charset="0"/>
                <a:ea typeface="Nunito Sans" charset="0"/>
                <a:cs typeface="Nunito Sans" charset="0"/>
              </a:rPr>
              <a:t>Quality: </a:t>
            </a:r>
          </a:p>
          <a:p>
            <a:r>
              <a:rPr lang="en-US" dirty="0" smtClean="0">
                <a:solidFill>
                  <a:schemeClr val="bg2"/>
                </a:solidFill>
                <a:latin typeface="Nunito Sans" charset="0"/>
                <a:ea typeface="Nunito Sans" charset="0"/>
                <a:cs typeface="Nunito Sans" charset="0"/>
              </a:rPr>
              <a:t>Length is less important than amplification. </a:t>
            </a:r>
          </a:p>
          <a:p>
            <a:r>
              <a:rPr lang="en-US" dirty="0" smtClean="0">
                <a:solidFill>
                  <a:schemeClr val="bg2"/>
                </a:solidFill>
                <a:latin typeface="Nunito Sans" charset="0"/>
                <a:ea typeface="Nunito Sans" charset="0"/>
                <a:cs typeface="Nunito Sans" charset="0"/>
              </a:rPr>
              <a:t>PCR test with universal </a:t>
            </a:r>
            <a:r>
              <a:rPr lang="en-US" dirty="0" smtClean="0">
                <a:solidFill>
                  <a:schemeClr val="bg2"/>
                </a:solidFill>
                <a:latin typeface="Nunito Sans" charset="0"/>
                <a:ea typeface="Nunito Sans" charset="0"/>
                <a:cs typeface="Nunito Sans" charset="0"/>
              </a:rPr>
              <a:t>part </a:t>
            </a:r>
            <a:r>
              <a:rPr lang="en-US" dirty="0" smtClean="0">
                <a:solidFill>
                  <a:schemeClr val="bg2"/>
                </a:solidFill>
                <a:latin typeface="Nunito Sans" charset="0"/>
                <a:ea typeface="Nunito Sans" charset="0"/>
                <a:cs typeface="Nunito Sans" charset="0"/>
              </a:rPr>
              <a:t>of sequencing primers. </a:t>
            </a:r>
          </a:p>
          <a:p>
            <a:r>
              <a:rPr lang="en-US" dirty="0" smtClean="0">
                <a:solidFill>
                  <a:schemeClr val="bg2"/>
                </a:solidFill>
                <a:latin typeface="Nunito Sans" charset="0"/>
                <a:ea typeface="Nunito Sans" charset="0"/>
                <a:cs typeface="Nunito Sans" charset="0"/>
              </a:rPr>
              <a:t>PCR inhibitors like </a:t>
            </a:r>
            <a:r>
              <a:rPr lang="en-US" dirty="0" err="1" smtClean="0">
                <a:solidFill>
                  <a:schemeClr val="bg2"/>
                </a:solidFill>
                <a:latin typeface="Nunito Sans" charset="0"/>
                <a:ea typeface="Nunito Sans" charset="0"/>
                <a:cs typeface="Nunito Sans" charset="0"/>
              </a:rPr>
              <a:t>humic</a:t>
            </a:r>
            <a:r>
              <a:rPr lang="en-US" dirty="0" smtClean="0">
                <a:solidFill>
                  <a:schemeClr val="bg2"/>
                </a:solidFill>
                <a:latin typeface="Nunito Sans" charset="0"/>
                <a:ea typeface="Nunito Sans" charset="0"/>
                <a:cs typeface="Nunito Sans" charset="0"/>
              </a:rPr>
              <a:t> acids </a:t>
            </a:r>
            <a:r>
              <a:rPr lang="en-US" dirty="0" smtClean="0">
                <a:solidFill>
                  <a:schemeClr val="bg2"/>
                </a:solidFill>
                <a:latin typeface="Nunito Sans" charset="0"/>
                <a:ea typeface="Nunito Sans" charset="0"/>
                <a:cs typeface="Nunito Sans" charset="0"/>
              </a:rPr>
              <a:t>can be most disruptive. </a:t>
            </a:r>
            <a:endParaRPr lang="en-US" dirty="0" smtClean="0">
              <a:solidFill>
                <a:schemeClr val="bg2"/>
              </a:solidFill>
              <a:latin typeface="Nunito Sans" charset="0"/>
              <a:ea typeface="Nunito Sans" charset="0"/>
              <a:cs typeface="Nunito Sans" charset="0"/>
            </a:endParaRPr>
          </a:p>
          <a:p>
            <a:endParaRPr lang="en-US" dirty="0">
              <a:solidFill>
                <a:schemeClr val="bg2"/>
              </a:solidFill>
              <a:latin typeface="Nunito Sans" charset="0"/>
              <a:ea typeface="Nunito Sans" charset="0"/>
              <a:cs typeface="Nunito Sans" charset="0"/>
            </a:endParaRPr>
          </a:p>
          <a:p>
            <a:r>
              <a:rPr lang="en-US" b="1" dirty="0" smtClean="0">
                <a:solidFill>
                  <a:schemeClr val="bg2"/>
                </a:solidFill>
                <a:latin typeface="Nunito Sans" charset="0"/>
                <a:ea typeface="Nunito Sans" charset="0"/>
                <a:cs typeface="Nunito Sans" charset="0"/>
              </a:rPr>
              <a:t>Internal standards:</a:t>
            </a:r>
          </a:p>
          <a:p>
            <a:r>
              <a:rPr lang="en-US" dirty="0" smtClean="0">
                <a:solidFill>
                  <a:schemeClr val="bg2"/>
                </a:solidFill>
                <a:latin typeface="Nunito Sans" charset="0"/>
                <a:ea typeface="Nunito Sans" charset="0"/>
                <a:cs typeface="Nunito Sans" charset="0"/>
              </a:rPr>
              <a:t>For quantitative work control DNA is sometimes added during extraction (</a:t>
            </a:r>
            <a:r>
              <a:rPr lang="en-US" dirty="0" smtClean="0">
                <a:solidFill>
                  <a:schemeClr val="bg2"/>
                </a:solidFill>
                <a:latin typeface="Nunito Sans" charset="0"/>
                <a:ea typeface="Nunito Sans" charset="0"/>
                <a:cs typeface="Nunito Sans" charset="0"/>
                <a:hlinkClick r:id="rId2"/>
              </a:rPr>
              <a:t>Moran et al. 2013</a:t>
            </a:r>
            <a:r>
              <a:rPr lang="en-US" dirty="0" smtClean="0">
                <a:solidFill>
                  <a:schemeClr val="bg2"/>
                </a:solidFill>
                <a:latin typeface="Nunito Sans" charset="0"/>
                <a:ea typeface="Nunito Sans" charset="0"/>
                <a:cs typeface="Nunito Sans" charset="0"/>
              </a:rPr>
              <a:t>).</a:t>
            </a:r>
            <a:endParaRPr lang="en-US" dirty="0" smtClean="0">
              <a:solidFill>
                <a:schemeClr val="bg2"/>
              </a:solidFill>
              <a:latin typeface="Nunito Sans" charset="0"/>
              <a:ea typeface="Nunito Sans" charset="0"/>
              <a:cs typeface="Nunito Sans" charset="0"/>
            </a:endParaRPr>
          </a:p>
          <a:p>
            <a:endParaRPr lang="en-US" dirty="0">
              <a:solidFill>
                <a:srgbClr val="C0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380" y="685494"/>
            <a:ext cx="650240" cy="650240"/>
          </a:xfrm>
          <a:prstGeom prst="rect">
            <a:avLst/>
          </a:prstGeom>
        </p:spPr>
      </p:pic>
    </p:spTree>
    <p:extLst>
      <p:ext uri="{BB962C8B-B14F-4D97-AF65-F5344CB8AC3E}">
        <p14:creationId xmlns:p14="http://schemas.microsoft.com/office/powerpoint/2010/main" val="1407872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26262" y="0"/>
            <a:ext cx="3517200" cy="973500"/>
          </a:xfrm>
          <a:prstGeom prst="rect">
            <a:avLst/>
          </a:prstGeom>
        </p:spPr>
        <p:txBody>
          <a:bodyPr lIns="91425" tIns="91425" rIns="91425" bIns="91425" anchor="b" anchorCtr="0">
            <a:noAutofit/>
          </a:bodyPr>
          <a:lstStyle/>
          <a:p>
            <a:pPr lvl="0">
              <a:spcBef>
                <a:spcPts val="0"/>
              </a:spcBef>
              <a:buNone/>
            </a:pPr>
            <a:r>
              <a:rPr lang="en" dirty="0"/>
              <a:t>Hello</a:t>
            </a:r>
            <a:r>
              <a:rPr lang="en" dirty="0" smtClean="0"/>
              <a:t>!</a:t>
            </a:r>
            <a:endParaRPr lang="en" dirty="0"/>
          </a:p>
        </p:txBody>
      </p:sp>
      <p:sp>
        <p:nvSpPr>
          <p:cNvPr id="130" name="Shape 1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131" name="Shape 131"/>
          <p:cNvSpPr txBox="1">
            <a:spLocks noGrp="1"/>
          </p:cNvSpPr>
          <p:nvPr>
            <p:ph type="body" idx="1"/>
          </p:nvPr>
        </p:nvSpPr>
        <p:spPr>
          <a:xfrm>
            <a:off x="326261" y="1070420"/>
            <a:ext cx="4362328" cy="3093260"/>
          </a:xfrm>
          <a:prstGeom prst="rect">
            <a:avLst/>
          </a:prstGeom>
        </p:spPr>
        <p:txBody>
          <a:bodyPr lIns="91425" tIns="91425" rIns="91425" bIns="91425" anchor="t" anchorCtr="0">
            <a:noAutofit/>
          </a:bodyPr>
          <a:lstStyle/>
          <a:p>
            <a:pPr lvl="0">
              <a:spcBef>
                <a:spcPts val="0"/>
              </a:spcBef>
              <a:buNone/>
            </a:pPr>
            <a:r>
              <a:rPr lang="en-US" b="1" dirty="0" smtClean="0"/>
              <a:t>The Genomics and Bioinformatics Unit </a:t>
            </a:r>
          </a:p>
          <a:p>
            <a:pPr lvl="0">
              <a:spcBef>
                <a:spcPts val="0"/>
              </a:spcBef>
              <a:buNone/>
            </a:pPr>
            <a:endParaRPr lang="en-US" dirty="0" smtClean="0"/>
          </a:p>
          <a:p>
            <a:pPr lvl="0">
              <a:spcBef>
                <a:spcPts val="0"/>
              </a:spcBef>
              <a:buNone/>
            </a:pPr>
            <a:r>
              <a:rPr lang="en-US" dirty="0" smtClean="0"/>
              <a:t>Brian </a:t>
            </a:r>
            <a:r>
              <a:rPr lang="en-US" dirty="0" err="1" smtClean="0"/>
              <a:t>Scheffler</a:t>
            </a:r>
            <a:r>
              <a:rPr lang="en-US" dirty="0" smtClean="0"/>
              <a:t> </a:t>
            </a:r>
            <a:r>
              <a:rPr lang="mr-IN" dirty="0" smtClean="0"/>
              <a:t>–</a:t>
            </a:r>
            <a:r>
              <a:rPr lang="en-US" dirty="0" smtClean="0"/>
              <a:t> Research leader</a:t>
            </a:r>
          </a:p>
          <a:p>
            <a:pPr lvl="0">
              <a:spcBef>
                <a:spcPts val="0"/>
              </a:spcBef>
              <a:buNone/>
            </a:pPr>
            <a:r>
              <a:rPr lang="en-US" dirty="0" smtClean="0"/>
              <a:t>Stoneville, Mississippi</a:t>
            </a:r>
            <a:endParaRPr lang="en-US" dirty="0" smtClean="0">
              <a:hlinkClick r:id="rId3"/>
            </a:endParaRPr>
          </a:p>
          <a:p>
            <a:pPr lvl="0">
              <a:spcBef>
                <a:spcPts val="0"/>
              </a:spcBef>
              <a:buNone/>
            </a:pPr>
            <a:r>
              <a:rPr lang="en-US" dirty="0" smtClean="0">
                <a:hlinkClick r:id="rId3"/>
              </a:rPr>
              <a:t>Brian.Scheffler@ars.usda.gov</a:t>
            </a:r>
            <a:endParaRPr lang="en-US" dirty="0" smtClean="0"/>
          </a:p>
          <a:p>
            <a:pPr lvl="0">
              <a:spcBef>
                <a:spcPts val="0"/>
              </a:spcBef>
              <a:buNone/>
            </a:pPr>
            <a:endParaRPr lang="en-US" dirty="0" smtClean="0"/>
          </a:p>
          <a:p>
            <a:pPr lvl="0">
              <a:spcBef>
                <a:spcPts val="0"/>
              </a:spcBef>
              <a:buNone/>
            </a:pPr>
            <a:r>
              <a:rPr lang="en-US" dirty="0" smtClean="0"/>
              <a:t>Adam Rivers </a:t>
            </a:r>
            <a:r>
              <a:rPr lang="mr-IN" dirty="0" smtClean="0"/>
              <a:t>–</a:t>
            </a:r>
            <a:r>
              <a:rPr lang="en-US" dirty="0" smtClean="0"/>
              <a:t> SY Microbiomes and microbial genomes</a:t>
            </a:r>
          </a:p>
          <a:p>
            <a:pPr lvl="0">
              <a:spcBef>
                <a:spcPts val="0"/>
              </a:spcBef>
              <a:buNone/>
            </a:pPr>
            <a:r>
              <a:rPr lang="en-US" dirty="0" smtClean="0"/>
              <a:t>Gainesville, Florida</a:t>
            </a:r>
          </a:p>
          <a:p>
            <a:pPr lvl="0">
              <a:spcBef>
                <a:spcPts val="0"/>
              </a:spcBef>
              <a:buNone/>
            </a:pPr>
            <a:r>
              <a:rPr lang="en-US" dirty="0" smtClean="0">
                <a:hlinkClick r:id="rId4"/>
              </a:rPr>
              <a:t>Adam.Rivers@ars.usda.gov</a:t>
            </a:r>
            <a:endParaRPr lang="en-US" dirty="0" smtClean="0"/>
          </a:p>
          <a:p>
            <a:pPr lvl="0">
              <a:spcBef>
                <a:spcPts val="0"/>
              </a:spcBef>
              <a:buNone/>
            </a:pPr>
            <a:endParaRPr lang="en-US" dirty="0" smtClean="0"/>
          </a:p>
          <a:p>
            <a:pPr lvl="0">
              <a:spcBef>
                <a:spcPts val="0"/>
              </a:spcBef>
              <a:buNone/>
            </a:pPr>
            <a:r>
              <a:rPr lang="en-US" dirty="0" smtClean="0"/>
              <a:t>Justin Vaughn </a:t>
            </a:r>
            <a:r>
              <a:rPr lang="mr-IN" dirty="0" smtClean="0"/>
              <a:t>–</a:t>
            </a:r>
            <a:r>
              <a:rPr lang="en-US" dirty="0" smtClean="0"/>
              <a:t> SY Crop Genetics</a:t>
            </a:r>
          </a:p>
          <a:p>
            <a:pPr lvl="0">
              <a:spcBef>
                <a:spcPts val="0"/>
              </a:spcBef>
              <a:buNone/>
            </a:pPr>
            <a:r>
              <a:rPr lang="en-US" dirty="0" smtClean="0"/>
              <a:t>Athens, Georgia</a:t>
            </a:r>
            <a:endParaRPr lang="en-US" dirty="0" smtClean="0">
              <a:hlinkClick r:id="rId5"/>
            </a:endParaRPr>
          </a:p>
          <a:p>
            <a:pPr lvl="0">
              <a:spcBef>
                <a:spcPts val="0"/>
              </a:spcBef>
              <a:buNone/>
            </a:pPr>
            <a:r>
              <a:rPr lang="en-US" dirty="0" smtClean="0">
                <a:hlinkClick r:id="rId5"/>
              </a:rPr>
              <a:t>Justin.Vaughn@ars.usda.gov</a:t>
            </a:r>
            <a:endParaRPr lang="en-US" dirty="0"/>
          </a:p>
          <a:p>
            <a:pPr lvl="0">
              <a:spcBef>
                <a:spcPts val="0"/>
              </a:spcBef>
              <a:buNone/>
            </a:pPr>
            <a:endParaRPr lang="en-US" dirty="0" smtClean="0"/>
          </a:p>
          <a:p>
            <a:pPr lvl="0">
              <a:spcBef>
                <a:spcPts val="0"/>
              </a:spcBef>
              <a:buNone/>
            </a:pPr>
            <a:r>
              <a:rPr lang="en-US" dirty="0" smtClean="0"/>
              <a:t>Amanda </a:t>
            </a:r>
            <a:r>
              <a:rPr lang="en-US" dirty="0" err="1" smtClean="0"/>
              <a:t>Hulse</a:t>
            </a:r>
            <a:r>
              <a:rPr lang="en-US" dirty="0" smtClean="0"/>
              <a:t>-Kemp </a:t>
            </a:r>
            <a:r>
              <a:rPr lang="mr-IN" dirty="0" smtClean="0"/>
              <a:t>–</a:t>
            </a:r>
            <a:r>
              <a:rPr lang="en-US" dirty="0" smtClean="0"/>
              <a:t> SY Complex and </a:t>
            </a:r>
            <a:r>
              <a:rPr lang="en-US" dirty="0" err="1" smtClean="0"/>
              <a:t>Polyploid</a:t>
            </a:r>
            <a:r>
              <a:rPr lang="en-US" dirty="0" smtClean="0"/>
              <a:t> Genomes</a:t>
            </a:r>
          </a:p>
          <a:p>
            <a:pPr lvl="0">
              <a:spcBef>
                <a:spcPts val="0"/>
              </a:spcBef>
              <a:buNone/>
            </a:pPr>
            <a:r>
              <a:rPr lang="en-US" dirty="0" smtClean="0"/>
              <a:t>Raleigh, North Carolina</a:t>
            </a:r>
          </a:p>
          <a:p>
            <a:pPr lvl="0">
              <a:spcBef>
                <a:spcPts val="0"/>
              </a:spcBef>
              <a:buNone/>
            </a:pPr>
            <a:r>
              <a:rPr lang="en-US" dirty="0" smtClean="0">
                <a:hlinkClick r:id="rId6"/>
              </a:rPr>
              <a:t>Amanda.Hulse-Kemp@ars.usda.gov</a:t>
            </a:r>
            <a:endParaRPr lang="en-US" dirty="0" smtClean="0"/>
          </a:p>
          <a:p>
            <a:pPr lvl="0">
              <a:spcBef>
                <a:spcPts val="0"/>
              </a:spcBef>
              <a:buNone/>
            </a:pPr>
            <a:r>
              <a:rPr lang="en-US" dirty="0" smtClean="0"/>
              <a:t> </a:t>
            </a:r>
          </a:p>
          <a:p>
            <a:pPr lvl="0">
              <a:spcBef>
                <a:spcPts val="0"/>
              </a:spcBef>
              <a:buNone/>
            </a:pPr>
            <a:endParaRPr dirty="0"/>
          </a:p>
        </p:txBody>
      </p:sp>
      <p:grpSp>
        <p:nvGrpSpPr>
          <p:cNvPr id="10" name="Shape 784"/>
          <p:cNvGrpSpPr/>
          <p:nvPr/>
        </p:nvGrpSpPr>
        <p:grpSpPr>
          <a:xfrm>
            <a:off x="6244377" y="1808912"/>
            <a:ext cx="1483276" cy="1322832"/>
            <a:chOff x="3927500" y="301425"/>
            <a:chExt cx="461550" cy="411625"/>
          </a:xfrm>
        </p:grpSpPr>
        <p:sp>
          <p:nvSpPr>
            <p:cNvPr id="11" name="Shape 78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8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8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8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8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9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9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9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9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9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9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79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79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79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79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80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80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80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80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80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80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80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80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80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80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81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81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 Processing</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grpSp>
        <p:nvGrpSpPr>
          <p:cNvPr id="8" name="Shape 250"/>
          <p:cNvGrpSpPr/>
          <p:nvPr/>
        </p:nvGrpSpPr>
        <p:grpSpPr>
          <a:xfrm>
            <a:off x="3618600" y="443475"/>
            <a:ext cx="4271950" cy="4256550"/>
            <a:chOff x="3618600" y="537300"/>
            <a:chExt cx="4271950" cy="4256550"/>
          </a:xfrm>
        </p:grpSpPr>
        <p:sp>
          <p:nvSpPr>
            <p:cNvPr id="9" name="Shape 251"/>
            <p:cNvSpPr/>
            <p:nvPr/>
          </p:nvSpPr>
          <p:spPr>
            <a:xfrm>
              <a:off x="3680275" y="537300"/>
              <a:ext cx="1906800" cy="1906800"/>
            </a:xfrm>
            <a:prstGeom prst="ellipse">
              <a:avLst/>
            </a:prstGeom>
            <a:solidFill>
              <a:srgbClr val="FF9900"/>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r>
                <a:rPr lang="en-US" dirty="0" smtClean="0">
                  <a:solidFill>
                    <a:srgbClr val="FFFFFF"/>
                  </a:solidFill>
                  <a:latin typeface="Nunito Sans"/>
                  <a:ea typeface="Nunito Sans"/>
                  <a:cs typeface="Nunito Sans"/>
                  <a:sym typeface="Nunito Sans"/>
                </a:rPr>
                <a:t>Quantification of DNA</a:t>
              </a:r>
              <a:endParaRPr lang="en" dirty="0">
                <a:solidFill>
                  <a:srgbClr val="FFFFFF"/>
                </a:solidFill>
                <a:latin typeface="Nunito Sans"/>
                <a:ea typeface="Nunito Sans"/>
                <a:cs typeface="Nunito Sans"/>
                <a:sym typeface="Nunito Sans"/>
              </a:endParaRPr>
            </a:p>
          </p:txBody>
        </p:sp>
        <p:sp>
          <p:nvSpPr>
            <p:cNvPr id="10" name="Shape 252"/>
            <p:cNvSpPr/>
            <p:nvPr/>
          </p:nvSpPr>
          <p:spPr>
            <a:xfrm>
              <a:off x="5983750" y="537300"/>
              <a:ext cx="1906800" cy="1906800"/>
            </a:xfrm>
            <a:prstGeom prst="ellipse">
              <a:avLst/>
            </a:prstGeom>
            <a:solidFill>
              <a:srgbClr val="F67031"/>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Clr>
                  <a:schemeClr val="dk1"/>
                </a:buClr>
                <a:buSzPct val="110000"/>
                <a:buFont typeface="Arial"/>
                <a:buNone/>
              </a:pPr>
              <a:r>
                <a:rPr lang="en-US" dirty="0" smtClean="0">
                  <a:solidFill>
                    <a:srgbClr val="FFFFFF"/>
                  </a:solidFill>
                  <a:latin typeface="Nunito Sans"/>
                  <a:ea typeface="Nunito Sans"/>
                  <a:cs typeface="Nunito Sans"/>
                  <a:sym typeface="Nunito Sans"/>
                </a:rPr>
                <a:t>Barcoding and Amplification</a:t>
              </a:r>
              <a:endParaRPr lang="en" dirty="0">
                <a:solidFill>
                  <a:srgbClr val="FFFFFF"/>
                </a:solidFill>
                <a:latin typeface="Nunito Sans"/>
                <a:ea typeface="Nunito Sans"/>
                <a:cs typeface="Nunito Sans"/>
                <a:sym typeface="Nunito Sans"/>
              </a:endParaRPr>
            </a:p>
          </p:txBody>
        </p:sp>
        <p:sp>
          <p:nvSpPr>
            <p:cNvPr id="11" name="Shape 253"/>
            <p:cNvSpPr/>
            <p:nvPr/>
          </p:nvSpPr>
          <p:spPr>
            <a:xfrm>
              <a:off x="3618600" y="2887050"/>
              <a:ext cx="1906800" cy="1906800"/>
            </a:xfrm>
            <a:prstGeom prst="ellipse">
              <a:avLst/>
            </a:prstGeom>
            <a:solidFill>
              <a:srgbClr val="CC4125"/>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endParaRPr sz="1000" dirty="0">
                <a:solidFill>
                  <a:srgbClr val="FFFFFF"/>
                </a:solidFill>
                <a:latin typeface="Nunito Sans"/>
                <a:ea typeface="Nunito Sans"/>
                <a:cs typeface="Nunito Sans"/>
                <a:sym typeface="Nunito Sans"/>
              </a:endParaRPr>
            </a:p>
            <a:p>
              <a:pPr algn="ctr"/>
              <a:r>
                <a:rPr lang="en-US" dirty="0" smtClean="0">
                  <a:solidFill>
                    <a:srgbClr val="FFFFFF"/>
                  </a:solidFill>
                  <a:latin typeface="Nunito Sans"/>
                  <a:ea typeface="Nunito Sans"/>
                  <a:cs typeface="Nunito Sans"/>
                  <a:sym typeface="Nunito Sans"/>
                </a:rPr>
                <a:t>Quantification </a:t>
              </a:r>
              <a:r>
                <a:rPr lang="en-US" dirty="0">
                  <a:solidFill>
                    <a:srgbClr val="FFFFFF"/>
                  </a:solidFill>
                  <a:latin typeface="Nunito Sans"/>
                  <a:ea typeface="Nunito Sans"/>
                  <a:cs typeface="Nunito Sans"/>
                  <a:sym typeface="Nunito Sans"/>
                </a:rPr>
                <a:t>of amplicons and </a:t>
              </a:r>
              <a:r>
                <a:rPr lang="en-US" dirty="0" smtClean="0">
                  <a:solidFill>
                    <a:srgbClr val="FFFFFF"/>
                  </a:solidFill>
                  <a:latin typeface="Nunito Sans"/>
                  <a:ea typeface="Nunito Sans"/>
                  <a:cs typeface="Nunito Sans"/>
                  <a:sym typeface="Nunito Sans"/>
                </a:rPr>
                <a:t>pooling</a:t>
              </a:r>
              <a:endParaRPr lang="en" dirty="0">
                <a:solidFill>
                  <a:srgbClr val="FFFFFF"/>
                </a:solidFill>
                <a:latin typeface="Nunito Sans"/>
                <a:ea typeface="Nunito Sans"/>
                <a:cs typeface="Nunito Sans"/>
                <a:sym typeface="Nunito Sans"/>
              </a:endParaRPr>
            </a:p>
          </p:txBody>
        </p:sp>
        <p:sp>
          <p:nvSpPr>
            <p:cNvPr id="12" name="Shape 254"/>
            <p:cNvSpPr/>
            <p:nvPr/>
          </p:nvSpPr>
          <p:spPr>
            <a:xfrm>
              <a:off x="5983750" y="2887050"/>
              <a:ext cx="1906800" cy="1906800"/>
            </a:xfrm>
            <a:prstGeom prst="ellipse">
              <a:avLst/>
            </a:prstGeom>
            <a:solidFill>
              <a:srgbClr val="ED0036"/>
            </a:solidFill>
            <a:ln>
              <a:noFill/>
            </a:ln>
          </p:spPr>
          <p:txBody>
            <a:bodyPr lIns="91425" tIns="91425" rIns="91425" bIns="91425" anchor="ctr" anchorCtr="0">
              <a:noAutofit/>
            </a:bodyPr>
            <a:lstStyle/>
            <a:p>
              <a:pPr lvl="0" algn="ctr" rtl="0">
                <a:spcBef>
                  <a:spcPts val="0"/>
                </a:spcBef>
                <a:buNone/>
              </a:pPr>
              <a:endParaRPr sz="1000" dirty="0">
                <a:solidFill>
                  <a:srgbClr val="FFFFFF"/>
                </a:solidFill>
                <a:latin typeface="Nunito Sans"/>
                <a:ea typeface="Nunito Sans"/>
                <a:cs typeface="Nunito Sans"/>
                <a:sym typeface="Nunito Sans"/>
              </a:endParaRPr>
            </a:p>
            <a:p>
              <a:pPr lvl="0" algn="ctr" rtl="0">
                <a:spcBef>
                  <a:spcPts val="0"/>
                </a:spcBef>
                <a:buNone/>
              </a:pPr>
              <a:endParaRPr sz="1000" dirty="0">
                <a:solidFill>
                  <a:srgbClr val="FFFFFF"/>
                </a:solidFill>
                <a:latin typeface="Nunito Sans"/>
                <a:ea typeface="Nunito Sans"/>
                <a:cs typeface="Nunito Sans"/>
                <a:sym typeface="Nunito Sans"/>
              </a:endParaRPr>
            </a:p>
            <a:p>
              <a:pPr lvl="0" algn="ctr"/>
              <a:r>
                <a:rPr lang="en-US" dirty="0" smtClean="0">
                  <a:solidFill>
                    <a:srgbClr val="FFFFFF"/>
                  </a:solidFill>
                  <a:latin typeface="Nunito Sans"/>
                  <a:ea typeface="Nunito Sans"/>
                  <a:cs typeface="Nunito Sans"/>
                  <a:sym typeface="Nunito Sans"/>
                </a:rPr>
                <a:t>Sequencing</a:t>
              </a:r>
              <a:endParaRPr lang="en" dirty="0">
                <a:solidFill>
                  <a:srgbClr val="FFFFFF"/>
                </a:solidFill>
                <a:latin typeface="Nunito Sans"/>
                <a:ea typeface="Nunito Sans"/>
                <a:cs typeface="Nunito Sans"/>
                <a:sym typeface="Nunito Sans"/>
              </a:endParaRPr>
            </a:p>
          </p:txBody>
        </p:sp>
      </p:grpSp>
      <p:sp>
        <p:nvSpPr>
          <p:cNvPr id="13" name="Shape 255"/>
          <p:cNvSpPr/>
          <p:nvPr/>
        </p:nvSpPr>
        <p:spPr>
          <a:xfrm>
            <a:off x="4701175" y="1518350"/>
            <a:ext cx="2106600" cy="2106600"/>
          </a:xfrm>
          <a:prstGeom prst="ellipse">
            <a:avLst/>
          </a:prstGeom>
          <a:solidFill>
            <a:srgbClr val="FFFFFF"/>
          </a:solidFill>
          <a:ln>
            <a:noFill/>
          </a:ln>
        </p:spPr>
        <p:txBody>
          <a:bodyPr lIns="91425" tIns="91425" rIns="91425" bIns="91425" anchor="ctr" anchorCtr="0">
            <a:noAutofit/>
          </a:bodyPr>
          <a:lstStyle/>
          <a:p>
            <a:pPr lvl="0" algn="ctr" rtl="0">
              <a:spcBef>
                <a:spcPts val="0"/>
              </a:spcBef>
              <a:buNone/>
            </a:pPr>
            <a:r>
              <a:rPr lang="en-US" dirty="0" smtClean="0">
                <a:solidFill>
                  <a:srgbClr val="666666"/>
                </a:solidFill>
                <a:latin typeface="Nunito Sans"/>
                <a:ea typeface="Nunito Sans"/>
                <a:cs typeface="Nunito Sans"/>
                <a:sym typeface="Nunito Sans"/>
              </a:rPr>
              <a:t>LAB PROCESS</a:t>
            </a:r>
            <a:endParaRPr lang="en" dirty="0">
              <a:solidFill>
                <a:srgbClr val="666666"/>
              </a:solidFill>
              <a:latin typeface="Nunito Sans"/>
              <a:ea typeface="Nunito Sans"/>
              <a:cs typeface="Nunito Sans"/>
              <a:sym typeface="Nunito Sans"/>
            </a:endParaRPr>
          </a:p>
        </p:txBody>
      </p:sp>
      <p:sp>
        <p:nvSpPr>
          <p:cNvPr id="14" name="Shape 256"/>
          <p:cNvSpPr/>
          <p:nvPr/>
        </p:nvSpPr>
        <p:spPr>
          <a:xfrm>
            <a:off x="4840050" y="1651475"/>
            <a:ext cx="1829100" cy="1829100"/>
          </a:xfrm>
          <a:prstGeom prst="donut">
            <a:avLst>
              <a:gd name="adj" fmla="val 11468"/>
            </a:avLst>
          </a:prstGeom>
          <a:solidFill>
            <a:srgbClr val="EFEFE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625556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primers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pic>
        <p:nvPicPr>
          <p:cNvPr id="4" name="Shape 173"/>
          <p:cNvPicPr preferRelativeResize="0"/>
          <p:nvPr/>
        </p:nvPicPr>
        <p:blipFill rotWithShape="1">
          <a:blip r:embed="rId2">
            <a:alphaModFix/>
          </a:blip>
          <a:srcRect/>
          <a:stretch/>
        </p:blipFill>
        <p:spPr>
          <a:xfrm>
            <a:off x="2669934" y="1534328"/>
            <a:ext cx="6113566" cy="3022172"/>
          </a:xfrm>
          <a:prstGeom prst="rect">
            <a:avLst/>
          </a:prstGeom>
          <a:noFill/>
          <a:ln>
            <a:noFill/>
          </a:ln>
        </p:spPr>
      </p:pic>
      <p:cxnSp>
        <p:nvCxnSpPr>
          <p:cNvPr id="5" name="Straight Connector 4"/>
          <p:cNvCxnSpPr/>
          <p:nvPr/>
        </p:nvCxnSpPr>
        <p:spPr>
          <a:xfrm>
            <a:off x="5383888" y="1340099"/>
            <a:ext cx="919450" cy="0"/>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788025" y="1186210"/>
            <a:ext cx="593883" cy="307777"/>
          </a:xfrm>
          <a:prstGeom prst="rect">
            <a:avLst/>
          </a:prstGeom>
          <a:noFill/>
        </p:spPr>
        <p:txBody>
          <a:bodyPr wrap="none" rtlCol="0">
            <a:spAutoFit/>
          </a:bodyPr>
          <a:lstStyle/>
          <a:p>
            <a:r>
              <a:rPr lang="en-US" sz="1400" dirty="0" smtClean="0">
                <a:solidFill>
                  <a:schemeClr val="accent3">
                    <a:lumMod val="75000"/>
                  </a:schemeClr>
                </a:solidFill>
              </a:rPr>
              <a:t>515F</a:t>
            </a:r>
            <a:endParaRPr lang="en-US" sz="1400" dirty="0">
              <a:solidFill>
                <a:schemeClr val="accent3">
                  <a:lumMod val="75000"/>
                </a:schemeClr>
              </a:solidFill>
            </a:endParaRPr>
          </a:p>
        </p:txBody>
      </p:sp>
      <p:sp>
        <p:nvSpPr>
          <p:cNvPr id="7" name="TextBox 6"/>
          <p:cNvSpPr txBox="1"/>
          <p:nvPr/>
        </p:nvSpPr>
        <p:spPr>
          <a:xfrm>
            <a:off x="6266348" y="1184452"/>
            <a:ext cx="613870" cy="307777"/>
          </a:xfrm>
          <a:prstGeom prst="rect">
            <a:avLst/>
          </a:prstGeom>
          <a:noFill/>
        </p:spPr>
        <p:txBody>
          <a:bodyPr wrap="none" rtlCol="0">
            <a:spAutoFit/>
          </a:bodyPr>
          <a:lstStyle/>
          <a:p>
            <a:r>
              <a:rPr lang="en-US" sz="1400" dirty="0" smtClean="0">
                <a:solidFill>
                  <a:schemeClr val="accent3">
                    <a:lumMod val="75000"/>
                  </a:schemeClr>
                </a:solidFill>
              </a:rPr>
              <a:t>806R</a:t>
            </a:r>
            <a:endParaRPr lang="en-US" sz="1400" dirty="0">
              <a:solidFill>
                <a:schemeClr val="accent3">
                  <a:lumMod val="75000"/>
                </a:schemeClr>
              </a:solidFill>
            </a:endParaRPr>
          </a:p>
        </p:txBody>
      </p:sp>
      <p:sp>
        <p:nvSpPr>
          <p:cNvPr id="11" name="TextBox 10"/>
          <p:cNvSpPr txBox="1"/>
          <p:nvPr/>
        </p:nvSpPr>
        <p:spPr>
          <a:xfrm>
            <a:off x="7024475" y="1184452"/>
            <a:ext cx="1364977" cy="369332"/>
          </a:xfrm>
          <a:prstGeom prst="rect">
            <a:avLst/>
          </a:prstGeom>
          <a:noFill/>
        </p:spPr>
        <p:txBody>
          <a:bodyPr wrap="none" rtlCol="0">
            <a:spAutoFit/>
          </a:bodyPr>
          <a:lstStyle/>
          <a:p>
            <a:r>
              <a:rPr lang="en-US" dirty="0" smtClean="0"/>
              <a:t>Current: V4</a:t>
            </a:r>
            <a:endParaRPr lang="en-US" dirty="0"/>
          </a:p>
        </p:txBody>
      </p:sp>
    </p:spTree>
    <p:extLst>
      <p:ext uri="{BB962C8B-B14F-4D97-AF65-F5344CB8AC3E}">
        <p14:creationId xmlns:p14="http://schemas.microsoft.com/office/powerpoint/2010/main" val="33392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primers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pic>
        <p:nvPicPr>
          <p:cNvPr id="9" name="Picture 8"/>
          <p:cNvPicPr>
            <a:picLocks noChangeAspect="1"/>
          </p:cNvPicPr>
          <p:nvPr/>
        </p:nvPicPr>
        <p:blipFill>
          <a:blip r:embed="rId2"/>
          <a:stretch>
            <a:fillRect/>
          </a:stretch>
        </p:blipFill>
        <p:spPr>
          <a:xfrm>
            <a:off x="2743871" y="2459186"/>
            <a:ext cx="6361612" cy="1622000"/>
          </a:xfrm>
          <a:prstGeom prst="rect">
            <a:avLst/>
          </a:prstGeom>
        </p:spPr>
      </p:pic>
      <p:cxnSp>
        <p:nvCxnSpPr>
          <p:cNvPr id="10" name="Straight Connector 9"/>
          <p:cNvCxnSpPr/>
          <p:nvPr/>
        </p:nvCxnSpPr>
        <p:spPr>
          <a:xfrm>
            <a:off x="4468791" y="2282005"/>
            <a:ext cx="97842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06329" y="2128115"/>
            <a:ext cx="832243" cy="307777"/>
          </a:xfrm>
          <a:prstGeom prst="rect">
            <a:avLst/>
          </a:prstGeom>
          <a:noFill/>
        </p:spPr>
        <p:txBody>
          <a:bodyPr wrap="square" rtlCol="0">
            <a:spAutoFit/>
          </a:bodyPr>
          <a:lstStyle/>
          <a:p>
            <a:r>
              <a:rPr lang="en-US" dirty="0" smtClean="0"/>
              <a:t>ITS9</a:t>
            </a:r>
            <a:endParaRPr lang="en-US" dirty="0"/>
          </a:p>
        </p:txBody>
      </p:sp>
      <p:sp>
        <p:nvSpPr>
          <p:cNvPr id="13" name="TextBox 12"/>
          <p:cNvSpPr txBox="1"/>
          <p:nvPr/>
        </p:nvSpPr>
        <p:spPr>
          <a:xfrm>
            <a:off x="5556435" y="2128116"/>
            <a:ext cx="1329160" cy="307777"/>
          </a:xfrm>
          <a:prstGeom prst="rect">
            <a:avLst/>
          </a:prstGeom>
          <a:noFill/>
        </p:spPr>
        <p:txBody>
          <a:bodyPr wrap="square" rtlCol="0">
            <a:spAutoFit/>
          </a:bodyPr>
          <a:lstStyle/>
          <a:p>
            <a:r>
              <a:rPr lang="en-US" dirty="0" smtClean="0"/>
              <a:t>ITS4</a:t>
            </a:r>
            <a:endParaRPr lang="en-US" dirty="0"/>
          </a:p>
        </p:txBody>
      </p:sp>
      <p:sp>
        <p:nvSpPr>
          <p:cNvPr id="14" name="TextBox 13"/>
          <p:cNvSpPr txBox="1"/>
          <p:nvPr/>
        </p:nvSpPr>
        <p:spPr>
          <a:xfrm>
            <a:off x="3706329" y="1214026"/>
            <a:ext cx="3179266" cy="307777"/>
          </a:xfrm>
          <a:prstGeom prst="rect">
            <a:avLst/>
          </a:prstGeom>
          <a:noFill/>
        </p:spPr>
        <p:txBody>
          <a:bodyPr wrap="square" rtlCol="0">
            <a:spAutoFit/>
          </a:bodyPr>
          <a:lstStyle/>
          <a:p>
            <a:r>
              <a:rPr lang="en-US" dirty="0" smtClean="0"/>
              <a:t>Sequenced Fungal ITS2 Region </a:t>
            </a:r>
            <a:endParaRPr lang="en-US" dirty="0"/>
          </a:p>
        </p:txBody>
      </p:sp>
    </p:spTree>
    <p:extLst>
      <p:ext uri="{BB962C8B-B14F-4D97-AF65-F5344CB8AC3E}">
        <p14:creationId xmlns:p14="http://schemas.microsoft.com/office/powerpoint/2010/main" val="2145532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sp>
        <p:nvSpPr>
          <p:cNvPr id="2" name="Title 1"/>
          <p:cNvSpPr>
            <a:spLocks noGrp="1"/>
          </p:cNvSpPr>
          <p:nvPr>
            <p:ph type="title" idx="4294967295"/>
          </p:nvPr>
        </p:nvSpPr>
        <p:spPr>
          <a:xfrm>
            <a:off x="0" y="158750"/>
            <a:ext cx="4492625" cy="962025"/>
          </a:xfrm>
        </p:spPr>
        <p:txBody>
          <a:bodyPr/>
          <a:lstStyle/>
          <a:p>
            <a:r>
              <a:rPr lang="en-US" dirty="0" smtClean="0"/>
              <a:t>Sequencing primers</a:t>
            </a:r>
            <a:endParaRPr lang="en-US" dirty="0"/>
          </a:p>
        </p:txBody>
      </p:sp>
      <p:sp>
        <p:nvSpPr>
          <p:cNvPr id="28" name="Rectangle 27"/>
          <p:cNvSpPr/>
          <p:nvPr/>
        </p:nvSpPr>
        <p:spPr>
          <a:xfrm>
            <a:off x="234450" y="1900665"/>
            <a:ext cx="7809305" cy="246221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endParaRPr lang="en-US" dirty="0"/>
          </a:p>
          <a:p>
            <a:r>
              <a:rPr lang="en-US" dirty="0" smtClean="0">
                <a:latin typeface="Nunito Sans" charset="0"/>
                <a:ea typeface="Nunito Sans" charset="0"/>
                <a:cs typeface="Nunito Sans" charset="0"/>
              </a:rPr>
              <a:t>515FB </a:t>
            </a:r>
            <a:r>
              <a:rPr lang="en-US" dirty="0">
                <a:latin typeface="Nunito Sans" charset="0"/>
                <a:ea typeface="Nunito Sans" charset="0"/>
                <a:cs typeface="Nunito Sans" charset="0"/>
              </a:rPr>
              <a:t>GTGYCAGCMGCCGCGGTAA</a:t>
            </a:r>
            <a:r>
              <a:rPr lang="en-US" dirty="0" smtClean="0">
                <a:latin typeface="Nunito Sans" charset="0"/>
                <a:ea typeface="Nunito Sans" charset="0"/>
                <a:cs typeface="Nunito Sans" charset="0"/>
              </a:rPr>
              <a:t>      </a:t>
            </a:r>
            <a:r>
              <a:rPr lang="en-US" dirty="0" err="1">
                <a:latin typeface="Nunito Sans" charset="0"/>
                <a:ea typeface="Nunito Sans" charset="0"/>
                <a:cs typeface="Nunito Sans" charset="0"/>
              </a:rPr>
              <a:t>Caporaso</a:t>
            </a:r>
            <a:r>
              <a:rPr lang="en-US" dirty="0">
                <a:latin typeface="Nunito Sans" charset="0"/>
                <a:ea typeface="Nunito Sans" charset="0"/>
                <a:cs typeface="Nunito Sans" charset="0"/>
              </a:rPr>
              <a:t> et al. </a:t>
            </a:r>
            <a:r>
              <a:rPr lang="en-US" dirty="0" smtClean="0">
                <a:latin typeface="Nunito Sans" charset="0"/>
                <a:ea typeface="Nunito Sans" charset="0"/>
                <a:cs typeface="Nunito Sans" charset="0"/>
              </a:rPr>
              <a:t>2012 Updated EMP</a:t>
            </a:r>
            <a:endParaRPr lang="en-US" dirty="0">
              <a:latin typeface="Nunito Sans" charset="0"/>
              <a:ea typeface="Nunito Sans" charset="0"/>
              <a:cs typeface="Nunito Sans" charset="0"/>
            </a:endParaRPr>
          </a:p>
          <a:p>
            <a:r>
              <a:rPr lang="en-US" dirty="0" smtClean="0">
                <a:latin typeface="Nunito Sans" charset="0"/>
                <a:ea typeface="Nunito Sans" charset="0"/>
                <a:cs typeface="Nunito Sans" charset="0"/>
              </a:rPr>
              <a:t>806RB </a:t>
            </a:r>
            <a:r>
              <a:rPr lang="en-US" dirty="0">
                <a:latin typeface="Nunito Sans" charset="0"/>
                <a:ea typeface="Nunito Sans" charset="0"/>
                <a:cs typeface="Nunito Sans" charset="0"/>
              </a:rPr>
              <a:t>GGACTACNVGGGTWTCTAAT</a:t>
            </a:r>
            <a:r>
              <a:rPr lang="en-US" dirty="0" smtClean="0">
                <a:latin typeface="Nunito Sans" charset="0"/>
                <a:ea typeface="Nunito Sans" charset="0"/>
                <a:cs typeface="Nunito Sans" charset="0"/>
              </a:rPr>
              <a:t>     </a:t>
            </a:r>
            <a:r>
              <a:rPr lang="en-US" dirty="0" err="1">
                <a:latin typeface="Nunito Sans" charset="0"/>
                <a:ea typeface="Nunito Sans" charset="0"/>
                <a:cs typeface="Nunito Sans" charset="0"/>
              </a:rPr>
              <a:t>Caporaso</a:t>
            </a:r>
            <a:r>
              <a:rPr lang="en-US" dirty="0">
                <a:latin typeface="Nunito Sans" charset="0"/>
                <a:ea typeface="Nunito Sans" charset="0"/>
                <a:cs typeface="Nunito Sans" charset="0"/>
              </a:rPr>
              <a:t> et al. </a:t>
            </a:r>
            <a:r>
              <a:rPr lang="en-US" dirty="0" smtClean="0">
                <a:latin typeface="Nunito Sans" charset="0"/>
                <a:ea typeface="Nunito Sans" charset="0"/>
                <a:cs typeface="Nunito Sans" charset="0"/>
              </a:rPr>
              <a:t>2012 Updated EMP</a:t>
            </a:r>
            <a:endParaRPr lang="en-US" dirty="0">
              <a:latin typeface="Nunito Sans" charset="0"/>
              <a:ea typeface="Nunito Sans" charset="0"/>
              <a:cs typeface="Nunito Sans" charset="0"/>
            </a:endParaRPr>
          </a:p>
          <a:p>
            <a:endParaRPr lang="en-US" dirty="0" smtClean="0"/>
          </a:p>
          <a:p>
            <a:endParaRPr lang="en-US" dirty="0"/>
          </a:p>
          <a:p>
            <a:r>
              <a:rPr lang="en-US" dirty="0">
                <a:latin typeface="Nunito Sans" charset="0"/>
                <a:ea typeface="Nunito Sans" charset="0"/>
                <a:cs typeface="Nunito Sans" charset="0"/>
              </a:rPr>
              <a:t>565F     CCAGCASCYGCGGTAATTCC    </a:t>
            </a:r>
            <a:r>
              <a:rPr lang="en-US" dirty="0" err="1">
                <a:latin typeface="Nunito Sans" charset="0"/>
                <a:ea typeface="Nunito Sans" charset="0"/>
                <a:cs typeface="Nunito Sans" charset="0"/>
              </a:rPr>
              <a:t>Stoeck</a:t>
            </a:r>
            <a:r>
              <a:rPr lang="en-US" dirty="0">
                <a:latin typeface="Nunito Sans" charset="0"/>
                <a:ea typeface="Nunito Sans" charset="0"/>
                <a:cs typeface="Nunito Sans" charset="0"/>
              </a:rPr>
              <a:t> et al. 2010</a:t>
            </a:r>
          </a:p>
          <a:p>
            <a:r>
              <a:rPr lang="en-US" dirty="0" smtClean="0">
                <a:latin typeface="Nunito Sans" charset="0"/>
                <a:ea typeface="Nunito Sans" charset="0"/>
                <a:cs typeface="Nunito Sans" charset="0"/>
              </a:rPr>
              <a:t>948R    </a:t>
            </a:r>
            <a:r>
              <a:rPr lang="en-US" dirty="0">
                <a:latin typeface="Nunito Sans" charset="0"/>
                <a:ea typeface="Nunito Sans" charset="0"/>
                <a:cs typeface="Nunito Sans" charset="0"/>
              </a:rPr>
              <a:t>ACTTTCGTTCTTGATYRA              </a:t>
            </a:r>
            <a:r>
              <a:rPr lang="en-US" dirty="0" err="1">
                <a:latin typeface="Nunito Sans" charset="0"/>
                <a:ea typeface="Nunito Sans" charset="0"/>
                <a:cs typeface="Nunito Sans" charset="0"/>
              </a:rPr>
              <a:t>Stoeck</a:t>
            </a:r>
            <a:r>
              <a:rPr lang="en-US" dirty="0">
                <a:latin typeface="Nunito Sans" charset="0"/>
                <a:ea typeface="Nunito Sans" charset="0"/>
                <a:cs typeface="Nunito Sans" charset="0"/>
              </a:rPr>
              <a:t> et al. 2010</a:t>
            </a:r>
          </a:p>
          <a:p>
            <a:endParaRPr lang="en-US" dirty="0" smtClean="0"/>
          </a:p>
          <a:p>
            <a:endParaRPr lang="en-US" dirty="0"/>
          </a:p>
          <a:p>
            <a:r>
              <a:rPr lang="en-US" dirty="0">
                <a:latin typeface="Nunito Sans" charset="0"/>
                <a:ea typeface="Nunito Sans" charset="0"/>
                <a:cs typeface="Nunito Sans" charset="0"/>
              </a:rPr>
              <a:t>ITS9F     GAACGCAGCRAAIIGYGA           </a:t>
            </a:r>
            <a:r>
              <a:rPr lang="en-US" dirty="0" err="1">
                <a:latin typeface="Nunito Sans" charset="0"/>
                <a:ea typeface="Nunito Sans" charset="0"/>
                <a:cs typeface="Nunito Sans" charset="0"/>
              </a:rPr>
              <a:t>Menkis</a:t>
            </a:r>
            <a:r>
              <a:rPr lang="en-US" dirty="0">
                <a:latin typeface="Nunito Sans" charset="0"/>
                <a:ea typeface="Nunito Sans" charset="0"/>
                <a:cs typeface="Nunito Sans" charset="0"/>
              </a:rPr>
              <a:t> et al. 2012</a:t>
            </a:r>
          </a:p>
          <a:p>
            <a:r>
              <a:rPr lang="en-US" dirty="0" smtClean="0">
                <a:latin typeface="Nunito Sans" charset="0"/>
                <a:ea typeface="Nunito Sans" charset="0"/>
                <a:cs typeface="Nunito Sans" charset="0"/>
              </a:rPr>
              <a:t>ITS4R     </a:t>
            </a:r>
            <a:r>
              <a:rPr lang="en-US" dirty="0">
                <a:latin typeface="Nunito Sans" charset="0"/>
                <a:ea typeface="Nunito Sans" charset="0"/>
                <a:cs typeface="Nunito Sans" charset="0"/>
              </a:rPr>
              <a:t>TCCTCCGCTTATTGATATGC      White et al. </a:t>
            </a:r>
            <a:r>
              <a:rPr lang="en-US" dirty="0" smtClean="0">
                <a:latin typeface="Nunito Sans" charset="0"/>
                <a:ea typeface="Nunito Sans" charset="0"/>
                <a:cs typeface="Nunito Sans" charset="0"/>
              </a:rPr>
              <a:t>1990</a:t>
            </a:r>
            <a:endParaRPr lang="en-US" dirty="0">
              <a:latin typeface="Nunito Sans" charset="0"/>
              <a:ea typeface="Nunito Sans" charset="0"/>
              <a:cs typeface="Nunito Sans" charset="0"/>
            </a:endParaRPr>
          </a:p>
        </p:txBody>
      </p:sp>
      <p:sp>
        <p:nvSpPr>
          <p:cNvPr id="29" name="Rectangle 28"/>
          <p:cNvSpPr/>
          <p:nvPr/>
        </p:nvSpPr>
        <p:spPr>
          <a:xfrm>
            <a:off x="240989" y="1700933"/>
            <a:ext cx="6713022" cy="112380"/>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34450" y="2689316"/>
            <a:ext cx="7915552" cy="112380"/>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257890" y="3593885"/>
            <a:ext cx="3229057" cy="112380"/>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046767" y="3577264"/>
            <a:ext cx="675463" cy="115939"/>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565125" y="3593885"/>
            <a:ext cx="3356125" cy="112380"/>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755613" y="1567793"/>
            <a:ext cx="595385" cy="369332"/>
          </a:xfrm>
          <a:prstGeom prst="rect">
            <a:avLst/>
          </a:prstGeom>
          <a:noFill/>
        </p:spPr>
        <p:txBody>
          <a:bodyPr wrap="none" rtlCol="0">
            <a:spAutoFit/>
          </a:bodyPr>
          <a:lstStyle/>
          <a:p>
            <a:r>
              <a:rPr lang="en-US" dirty="0" smtClean="0"/>
              <a:t>16S</a:t>
            </a:r>
            <a:endParaRPr lang="en-US" dirty="0"/>
          </a:p>
        </p:txBody>
      </p:sp>
      <p:sp>
        <p:nvSpPr>
          <p:cNvPr id="35" name="TextBox 34"/>
          <p:cNvSpPr txBox="1"/>
          <p:nvPr/>
        </p:nvSpPr>
        <p:spPr>
          <a:xfrm>
            <a:off x="2024629" y="3500659"/>
            <a:ext cx="595385" cy="369332"/>
          </a:xfrm>
          <a:prstGeom prst="rect">
            <a:avLst/>
          </a:prstGeom>
          <a:noFill/>
        </p:spPr>
        <p:txBody>
          <a:bodyPr wrap="none" rtlCol="0">
            <a:spAutoFit/>
          </a:bodyPr>
          <a:lstStyle/>
          <a:p>
            <a:r>
              <a:rPr lang="en-US" dirty="0" smtClean="0"/>
              <a:t>18S</a:t>
            </a:r>
            <a:endParaRPr lang="en-US" dirty="0"/>
          </a:p>
        </p:txBody>
      </p:sp>
      <p:sp>
        <p:nvSpPr>
          <p:cNvPr id="36" name="TextBox 35"/>
          <p:cNvSpPr txBox="1"/>
          <p:nvPr/>
        </p:nvSpPr>
        <p:spPr>
          <a:xfrm>
            <a:off x="3649285" y="2583028"/>
            <a:ext cx="595385" cy="369332"/>
          </a:xfrm>
          <a:prstGeom prst="rect">
            <a:avLst/>
          </a:prstGeom>
          <a:noFill/>
        </p:spPr>
        <p:txBody>
          <a:bodyPr wrap="none" rtlCol="0">
            <a:spAutoFit/>
          </a:bodyPr>
          <a:lstStyle/>
          <a:p>
            <a:r>
              <a:rPr lang="en-US" dirty="0" smtClean="0"/>
              <a:t>18S</a:t>
            </a:r>
            <a:endParaRPr lang="en-US" dirty="0"/>
          </a:p>
        </p:txBody>
      </p:sp>
      <p:sp>
        <p:nvSpPr>
          <p:cNvPr id="37" name="TextBox 36"/>
          <p:cNvSpPr txBox="1"/>
          <p:nvPr/>
        </p:nvSpPr>
        <p:spPr>
          <a:xfrm>
            <a:off x="6725665" y="3496360"/>
            <a:ext cx="595385" cy="369332"/>
          </a:xfrm>
          <a:prstGeom prst="rect">
            <a:avLst/>
          </a:prstGeom>
          <a:noFill/>
        </p:spPr>
        <p:txBody>
          <a:bodyPr wrap="none" rtlCol="0">
            <a:spAutoFit/>
          </a:bodyPr>
          <a:lstStyle/>
          <a:p>
            <a:r>
              <a:rPr lang="en-US" dirty="0"/>
              <a:t>2</a:t>
            </a:r>
            <a:r>
              <a:rPr lang="en-US" dirty="0" smtClean="0"/>
              <a:t>8S</a:t>
            </a:r>
            <a:endParaRPr lang="en-US" dirty="0"/>
          </a:p>
        </p:txBody>
      </p:sp>
      <p:sp>
        <p:nvSpPr>
          <p:cNvPr id="38" name="TextBox 37"/>
          <p:cNvSpPr txBox="1"/>
          <p:nvPr/>
        </p:nvSpPr>
        <p:spPr>
          <a:xfrm>
            <a:off x="4038140" y="3487596"/>
            <a:ext cx="659518" cy="369332"/>
          </a:xfrm>
          <a:prstGeom prst="rect">
            <a:avLst/>
          </a:prstGeom>
          <a:noFill/>
        </p:spPr>
        <p:txBody>
          <a:bodyPr wrap="none" rtlCol="0">
            <a:spAutoFit/>
          </a:bodyPr>
          <a:lstStyle/>
          <a:p>
            <a:r>
              <a:rPr lang="en-US" dirty="0" smtClean="0"/>
              <a:t>5.8S</a:t>
            </a:r>
            <a:endParaRPr lang="en-US" dirty="0"/>
          </a:p>
        </p:txBody>
      </p:sp>
      <p:sp>
        <p:nvSpPr>
          <p:cNvPr id="39" name="Rounded Rectangle 38"/>
          <p:cNvSpPr/>
          <p:nvPr/>
        </p:nvSpPr>
        <p:spPr>
          <a:xfrm>
            <a:off x="1919122" y="1593919"/>
            <a:ext cx="1247483" cy="369332"/>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800000"/>
                </a:solidFill>
              </a:rPr>
              <a:t>V4</a:t>
            </a:r>
            <a:endParaRPr lang="en-US" dirty="0">
              <a:solidFill>
                <a:srgbClr val="800000"/>
              </a:solidFill>
            </a:endParaRPr>
          </a:p>
        </p:txBody>
      </p:sp>
      <p:sp>
        <p:nvSpPr>
          <p:cNvPr id="40" name="Rounded Rectangle 39"/>
          <p:cNvSpPr/>
          <p:nvPr/>
        </p:nvSpPr>
        <p:spPr>
          <a:xfrm>
            <a:off x="1912583" y="2573903"/>
            <a:ext cx="1247483" cy="369332"/>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800000"/>
                </a:solidFill>
              </a:rPr>
              <a:t>V4</a:t>
            </a:r>
            <a:endParaRPr lang="en-US" dirty="0">
              <a:solidFill>
                <a:srgbClr val="800000"/>
              </a:solidFill>
            </a:endParaRPr>
          </a:p>
        </p:txBody>
      </p:sp>
      <p:sp>
        <p:nvSpPr>
          <p:cNvPr id="41" name="Rounded Rectangle 40"/>
          <p:cNvSpPr/>
          <p:nvPr/>
        </p:nvSpPr>
        <p:spPr>
          <a:xfrm>
            <a:off x="4493482" y="3476647"/>
            <a:ext cx="1247483" cy="369332"/>
          </a:xfrm>
          <a:prstGeom prst="round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800000"/>
                </a:solidFill>
              </a:rPr>
              <a:t>ITS2</a:t>
            </a:r>
            <a:endParaRPr lang="en-US" dirty="0">
              <a:solidFill>
                <a:srgbClr val="800000"/>
              </a:solidFill>
            </a:endParaRPr>
          </a:p>
        </p:txBody>
      </p:sp>
    </p:spTree>
    <p:extLst>
      <p:ext uri="{BB962C8B-B14F-4D97-AF65-F5344CB8AC3E}">
        <p14:creationId xmlns:p14="http://schemas.microsoft.com/office/powerpoint/2010/main" val="1709930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Barcoding</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sp>
        <p:nvSpPr>
          <p:cNvPr id="11" name="Slide Number Placeholder 5"/>
          <p:cNvSpPr txBox="1">
            <a:spLocks/>
          </p:cNvSpPr>
          <p:nvPr/>
        </p:nvSpPr>
        <p:spPr>
          <a:xfrm>
            <a:off x="8154316" y="4269536"/>
            <a:ext cx="398986" cy="250593"/>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57BDDD3E-B192-BC47-90B1-888D524BFDAD}" type="slidenum">
              <a:rPr lang="en-US" smtClean="0"/>
              <a:pPr/>
              <a:t>24</a:t>
            </a:fld>
            <a:endParaRPr lang="en-US" dirty="0"/>
          </a:p>
        </p:txBody>
      </p:sp>
      <p:sp>
        <p:nvSpPr>
          <p:cNvPr id="15" name="Shape 184"/>
          <p:cNvSpPr txBox="1">
            <a:spLocks/>
          </p:cNvSpPr>
          <p:nvPr/>
        </p:nvSpPr>
        <p:spPr>
          <a:xfrm>
            <a:off x="8154316" y="4228026"/>
            <a:ext cx="398985" cy="250593"/>
          </a:xfrm>
          <a:prstGeom prst="rect">
            <a:avLst/>
          </a:prstGeom>
          <a:noFill/>
          <a:ln>
            <a:noFill/>
          </a:ln>
        </p:spPr>
        <p:txBody>
          <a:bodyPr vert="horz" lIns="91425" tIns="45700" rIns="91425" bIns="45700" rtlCol="0" anchor="ctr" anchorCtr="0">
            <a:spAutoFit/>
          </a:bodyPr>
          <a:lstStyle>
            <a:defPPr>
              <a:defRPr lang="en-US"/>
            </a:defPPr>
            <a:lvl1pPr marL="0" algn="r"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mtClean="0"/>
              <a:t> </a:t>
            </a:r>
            <a:endParaRPr lang="en-US"/>
          </a:p>
        </p:txBody>
      </p:sp>
      <p:grpSp>
        <p:nvGrpSpPr>
          <p:cNvPr id="16" name="Shape 185"/>
          <p:cNvGrpSpPr/>
          <p:nvPr/>
        </p:nvGrpSpPr>
        <p:grpSpPr>
          <a:xfrm>
            <a:off x="2591363" y="708384"/>
            <a:ext cx="800808" cy="1673527"/>
            <a:chOff x="0" y="1066800"/>
            <a:chExt cx="1166812" cy="2438400"/>
          </a:xfrm>
        </p:grpSpPr>
        <p:pic>
          <p:nvPicPr>
            <p:cNvPr id="17" name="Shape 186"/>
            <p:cNvPicPr preferRelativeResize="0"/>
            <p:nvPr/>
          </p:nvPicPr>
          <p:blipFill rotWithShape="1">
            <a:blip r:embed="rId2">
              <a:alphaModFix/>
            </a:blip>
            <a:srcRect/>
            <a:stretch/>
          </p:blipFill>
          <p:spPr>
            <a:xfrm>
              <a:off x="433387" y="1066800"/>
              <a:ext cx="709612" cy="762000"/>
            </a:xfrm>
            <a:prstGeom prst="rect">
              <a:avLst/>
            </a:prstGeom>
            <a:noFill/>
            <a:ln>
              <a:noFill/>
            </a:ln>
          </p:spPr>
        </p:pic>
        <p:pic>
          <p:nvPicPr>
            <p:cNvPr id="18" name="Shape 187"/>
            <p:cNvPicPr preferRelativeResize="0"/>
            <p:nvPr/>
          </p:nvPicPr>
          <p:blipFill rotWithShape="1">
            <a:blip r:embed="rId2">
              <a:alphaModFix/>
            </a:blip>
            <a:srcRect/>
            <a:stretch/>
          </p:blipFill>
          <p:spPr>
            <a:xfrm>
              <a:off x="457200" y="1905000"/>
              <a:ext cx="709612" cy="762000"/>
            </a:xfrm>
            <a:prstGeom prst="rect">
              <a:avLst/>
            </a:prstGeom>
            <a:noFill/>
            <a:ln>
              <a:noFill/>
            </a:ln>
          </p:spPr>
        </p:pic>
        <p:sp>
          <p:nvSpPr>
            <p:cNvPr id="19" name="Shape 188"/>
            <p:cNvSpPr txBox="1"/>
            <p:nvPr/>
          </p:nvSpPr>
          <p:spPr>
            <a:xfrm>
              <a:off x="0" y="1219200"/>
              <a:ext cx="439738" cy="396874"/>
            </a:xfrm>
            <a:prstGeom prst="rect">
              <a:avLst/>
            </a:prstGeom>
            <a:noFill/>
            <a:ln>
              <a:noFill/>
            </a:ln>
          </p:spPr>
          <p:txBody>
            <a:bodyPr lIns="91425" tIns="45700" rIns="91425" bIns="45700" anchor="t" anchorCtr="0">
              <a:spAutoFit/>
            </a:bodyPr>
            <a:lstStyle/>
            <a:p>
              <a:pPr marL="0" marR="0" lvl="0" indent="0" algn="ctr" rtl="0">
                <a:spcBef>
                  <a:spcPts val="0"/>
                </a:spcBef>
                <a:buSzPct val="25000"/>
                <a:buNone/>
              </a:pPr>
              <a:r>
                <a:rPr lang="en-US" sz="2000" b="0" i="0" u="none" strike="noStrike" cap="none" baseline="0">
                  <a:solidFill>
                    <a:schemeClr val="dk1"/>
                  </a:solidFill>
                  <a:latin typeface="Calibri"/>
                  <a:ea typeface="Calibri"/>
                  <a:cs typeface="Calibri"/>
                  <a:sym typeface="Calibri"/>
                </a:rPr>
                <a:t>#1</a:t>
              </a:r>
            </a:p>
          </p:txBody>
        </p:sp>
        <p:sp>
          <p:nvSpPr>
            <p:cNvPr id="20" name="Shape 189"/>
            <p:cNvSpPr txBox="1"/>
            <p:nvPr/>
          </p:nvSpPr>
          <p:spPr>
            <a:xfrm>
              <a:off x="0" y="2057400"/>
              <a:ext cx="439738" cy="396874"/>
            </a:xfrm>
            <a:prstGeom prst="rect">
              <a:avLst/>
            </a:prstGeom>
            <a:noFill/>
            <a:ln>
              <a:noFill/>
            </a:ln>
          </p:spPr>
          <p:txBody>
            <a:bodyPr lIns="91425" tIns="45700" rIns="91425" bIns="45700" anchor="t" anchorCtr="0">
              <a:spAutoFit/>
            </a:bodyPr>
            <a:lstStyle/>
            <a:p>
              <a:pPr marL="0" marR="0" lvl="0" indent="0" algn="ctr" rtl="0">
                <a:spcBef>
                  <a:spcPts val="0"/>
                </a:spcBef>
                <a:buSzPct val="25000"/>
                <a:buNone/>
              </a:pPr>
              <a:r>
                <a:rPr lang="en-US" sz="2000" b="0" i="0" u="none" strike="noStrike" cap="none" baseline="0">
                  <a:solidFill>
                    <a:schemeClr val="dk1"/>
                  </a:solidFill>
                  <a:latin typeface="Calibri"/>
                  <a:ea typeface="Calibri"/>
                  <a:cs typeface="Calibri"/>
                  <a:sym typeface="Calibri"/>
                </a:rPr>
                <a:t>#2</a:t>
              </a:r>
            </a:p>
          </p:txBody>
        </p:sp>
        <p:sp>
          <p:nvSpPr>
            <p:cNvPr id="21" name="Shape 190"/>
            <p:cNvSpPr txBox="1"/>
            <p:nvPr/>
          </p:nvSpPr>
          <p:spPr>
            <a:xfrm>
              <a:off x="0" y="2879725"/>
              <a:ext cx="439738" cy="396874"/>
            </a:xfrm>
            <a:prstGeom prst="rect">
              <a:avLst/>
            </a:prstGeom>
            <a:noFill/>
            <a:ln>
              <a:noFill/>
            </a:ln>
          </p:spPr>
          <p:txBody>
            <a:bodyPr lIns="91425" tIns="45700" rIns="91425" bIns="45700" anchor="t" anchorCtr="0">
              <a:spAutoFit/>
            </a:bodyPr>
            <a:lstStyle/>
            <a:p>
              <a:pPr marL="0" marR="0" lvl="0" indent="0" algn="ctr" rtl="0">
                <a:spcBef>
                  <a:spcPts val="0"/>
                </a:spcBef>
                <a:buSzPct val="25000"/>
                <a:buNone/>
              </a:pPr>
              <a:r>
                <a:rPr lang="en-US" sz="2000" b="0" i="0" u="none" strike="noStrike" cap="none" baseline="0">
                  <a:solidFill>
                    <a:schemeClr val="dk1"/>
                  </a:solidFill>
                  <a:latin typeface="Calibri"/>
                  <a:ea typeface="Calibri"/>
                  <a:cs typeface="Calibri"/>
                  <a:sym typeface="Calibri"/>
                </a:rPr>
                <a:t>#3</a:t>
              </a:r>
            </a:p>
          </p:txBody>
        </p:sp>
        <p:pic>
          <p:nvPicPr>
            <p:cNvPr id="22" name="Shape 191"/>
            <p:cNvPicPr preferRelativeResize="0"/>
            <p:nvPr/>
          </p:nvPicPr>
          <p:blipFill rotWithShape="1">
            <a:blip r:embed="rId2">
              <a:alphaModFix/>
            </a:blip>
            <a:srcRect/>
            <a:stretch/>
          </p:blipFill>
          <p:spPr>
            <a:xfrm>
              <a:off x="433387" y="2743200"/>
              <a:ext cx="709612" cy="762000"/>
            </a:xfrm>
            <a:prstGeom prst="rect">
              <a:avLst/>
            </a:prstGeom>
            <a:noFill/>
            <a:ln>
              <a:noFill/>
            </a:ln>
          </p:spPr>
        </p:pic>
      </p:grpSp>
      <p:grpSp>
        <p:nvGrpSpPr>
          <p:cNvPr id="23" name="Shape 192"/>
          <p:cNvGrpSpPr/>
          <p:nvPr/>
        </p:nvGrpSpPr>
        <p:grpSpPr>
          <a:xfrm>
            <a:off x="4997058" y="708384"/>
            <a:ext cx="1914811" cy="2657376"/>
            <a:chOff x="3505200" y="1066800"/>
            <a:chExt cx="2789961" cy="3871911"/>
          </a:xfrm>
        </p:grpSpPr>
        <p:sp>
          <p:nvSpPr>
            <p:cNvPr id="24" name="Shape 193"/>
            <p:cNvSpPr/>
            <p:nvPr/>
          </p:nvSpPr>
          <p:spPr>
            <a:xfrm>
              <a:off x="4489450" y="4481512"/>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25" name="Shape 194"/>
            <p:cNvCxnSpPr/>
            <p:nvPr/>
          </p:nvCxnSpPr>
          <p:spPr>
            <a:xfrm rot="10800000">
              <a:off x="4794249" y="4557712"/>
              <a:ext cx="457200" cy="0"/>
            </a:xfrm>
            <a:prstGeom prst="straightConnector1">
              <a:avLst/>
            </a:prstGeom>
            <a:noFill/>
            <a:ln w="9525" cap="flat">
              <a:solidFill>
                <a:schemeClr val="dk1"/>
              </a:solidFill>
              <a:prstDash val="solid"/>
              <a:round/>
              <a:headEnd type="none" w="med" len="med"/>
              <a:tailEnd type="triangle" w="med" len="med"/>
            </a:ln>
          </p:spPr>
        </p:cxnSp>
        <p:sp>
          <p:nvSpPr>
            <p:cNvPr id="26" name="Shape 195"/>
            <p:cNvSpPr txBox="1"/>
            <p:nvPr/>
          </p:nvSpPr>
          <p:spPr>
            <a:xfrm>
              <a:off x="4794248" y="4293151"/>
              <a:ext cx="844548" cy="403541"/>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sz="1200" b="0" i="0" u="none" strike="noStrike" cap="none" baseline="0">
                  <a:solidFill>
                    <a:schemeClr val="dk1"/>
                  </a:solidFill>
                  <a:latin typeface="Courier New"/>
                  <a:ea typeface="Courier New"/>
                  <a:cs typeface="Courier New"/>
                  <a:sym typeface="Courier New"/>
                </a:rPr>
                <a:t>TCG</a:t>
              </a:r>
            </a:p>
          </p:txBody>
        </p:sp>
        <p:sp>
          <p:nvSpPr>
            <p:cNvPr id="27" name="Shape 196"/>
            <p:cNvSpPr/>
            <p:nvPr/>
          </p:nvSpPr>
          <p:spPr>
            <a:xfrm>
              <a:off x="4489450" y="4786312"/>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28" name="Shape 197"/>
            <p:cNvCxnSpPr/>
            <p:nvPr/>
          </p:nvCxnSpPr>
          <p:spPr>
            <a:xfrm rot="10800000">
              <a:off x="4794249" y="4862512"/>
              <a:ext cx="457200" cy="0"/>
            </a:xfrm>
            <a:prstGeom prst="straightConnector1">
              <a:avLst/>
            </a:prstGeom>
            <a:noFill/>
            <a:ln w="9525" cap="flat">
              <a:solidFill>
                <a:schemeClr val="dk1"/>
              </a:solidFill>
              <a:prstDash val="solid"/>
              <a:round/>
              <a:headEnd type="none" w="med" len="med"/>
              <a:tailEnd type="triangle" w="med" len="med"/>
            </a:ln>
          </p:spPr>
        </p:cxnSp>
        <p:sp>
          <p:nvSpPr>
            <p:cNvPr id="30" name="Shape 199"/>
            <p:cNvSpPr/>
            <p:nvPr/>
          </p:nvSpPr>
          <p:spPr>
            <a:xfrm>
              <a:off x="4489450" y="4176712"/>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31" name="Shape 200"/>
            <p:cNvCxnSpPr/>
            <p:nvPr/>
          </p:nvCxnSpPr>
          <p:spPr>
            <a:xfrm rot="10800000">
              <a:off x="4794249" y="4252912"/>
              <a:ext cx="457200" cy="0"/>
            </a:xfrm>
            <a:prstGeom prst="straightConnector1">
              <a:avLst/>
            </a:prstGeom>
            <a:noFill/>
            <a:ln w="9525" cap="flat">
              <a:solidFill>
                <a:schemeClr val="dk1"/>
              </a:solidFill>
              <a:prstDash val="solid"/>
              <a:round/>
              <a:headEnd type="none" w="med" len="med"/>
              <a:tailEnd type="triangle" w="med" len="med"/>
            </a:ln>
          </p:spPr>
        </p:cxnSp>
        <p:sp>
          <p:nvSpPr>
            <p:cNvPr id="32" name="Shape 201"/>
            <p:cNvSpPr txBox="1"/>
            <p:nvPr/>
          </p:nvSpPr>
          <p:spPr>
            <a:xfrm>
              <a:off x="4809034" y="3977080"/>
              <a:ext cx="678453" cy="403541"/>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sz="1200" b="0" i="0" u="none" strike="noStrike" cap="none" baseline="0">
                  <a:solidFill>
                    <a:schemeClr val="dk1"/>
                  </a:solidFill>
                  <a:latin typeface="Courier New"/>
                  <a:ea typeface="Courier New"/>
                  <a:cs typeface="Courier New"/>
                  <a:sym typeface="Courier New"/>
                </a:rPr>
                <a:t>ACA</a:t>
              </a:r>
            </a:p>
          </p:txBody>
        </p:sp>
        <p:sp>
          <p:nvSpPr>
            <p:cNvPr id="33" name="Shape 202"/>
            <p:cNvSpPr txBox="1"/>
            <p:nvPr/>
          </p:nvSpPr>
          <p:spPr>
            <a:xfrm>
              <a:off x="3962400" y="3733801"/>
              <a:ext cx="2332761" cy="448385"/>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b="0" i="0" u="none" strike="noStrike" cap="none" baseline="0" dirty="0">
                  <a:solidFill>
                    <a:schemeClr val="dk1"/>
                  </a:solidFill>
                  <a:latin typeface="Arial"/>
                  <a:ea typeface="Arial"/>
                  <a:cs typeface="Arial"/>
                  <a:sym typeface="Arial"/>
                </a:rPr>
                <a:t>Sample Barcodes</a:t>
              </a:r>
            </a:p>
          </p:txBody>
        </p:sp>
        <p:cxnSp>
          <p:nvCxnSpPr>
            <p:cNvPr id="34" name="Shape 203"/>
            <p:cNvCxnSpPr/>
            <p:nvPr/>
          </p:nvCxnSpPr>
          <p:spPr>
            <a:xfrm>
              <a:off x="4276725"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35" name="Shape 204"/>
            <p:cNvCxnSpPr/>
            <p:nvPr/>
          </p:nvCxnSpPr>
          <p:spPr>
            <a:xfrm>
              <a:off x="4538662"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36" name="Shape 205"/>
            <p:cNvCxnSpPr/>
            <p:nvPr/>
          </p:nvCxnSpPr>
          <p:spPr>
            <a:xfrm>
              <a:off x="4767262"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37" name="Shape 206"/>
            <p:cNvCxnSpPr/>
            <p:nvPr/>
          </p:nvCxnSpPr>
          <p:spPr>
            <a:xfrm>
              <a:off x="4995862"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38" name="Shape 207"/>
            <p:cNvCxnSpPr/>
            <p:nvPr/>
          </p:nvCxnSpPr>
          <p:spPr>
            <a:xfrm>
              <a:off x="4276725"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39" name="Shape 208"/>
            <p:cNvCxnSpPr/>
            <p:nvPr/>
          </p:nvCxnSpPr>
          <p:spPr>
            <a:xfrm>
              <a:off x="4538662"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40" name="Shape 209"/>
            <p:cNvCxnSpPr/>
            <p:nvPr/>
          </p:nvCxnSpPr>
          <p:spPr>
            <a:xfrm>
              <a:off x="4767262"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41" name="Shape 210"/>
            <p:cNvCxnSpPr/>
            <p:nvPr/>
          </p:nvCxnSpPr>
          <p:spPr>
            <a:xfrm>
              <a:off x="4995862"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42" name="Shape 211"/>
            <p:cNvCxnSpPr/>
            <p:nvPr/>
          </p:nvCxnSpPr>
          <p:spPr>
            <a:xfrm>
              <a:off x="4276725" y="1219200"/>
              <a:ext cx="261938" cy="0"/>
            </a:xfrm>
            <a:prstGeom prst="straightConnector1">
              <a:avLst/>
            </a:prstGeom>
            <a:noFill/>
            <a:ln w="127000" cap="flat">
              <a:solidFill>
                <a:schemeClr val="dk1"/>
              </a:solidFill>
              <a:prstDash val="solid"/>
              <a:round/>
              <a:headEnd type="none" w="med" len="med"/>
              <a:tailEnd type="none" w="med" len="med"/>
            </a:ln>
          </p:spPr>
        </p:cxnSp>
        <p:cxnSp>
          <p:nvCxnSpPr>
            <p:cNvPr id="43" name="Shape 212"/>
            <p:cNvCxnSpPr/>
            <p:nvPr/>
          </p:nvCxnSpPr>
          <p:spPr>
            <a:xfrm>
              <a:off x="4538662" y="1219200"/>
              <a:ext cx="261938" cy="0"/>
            </a:xfrm>
            <a:prstGeom prst="straightConnector1">
              <a:avLst/>
            </a:prstGeom>
            <a:noFill/>
            <a:ln w="127000" cap="flat">
              <a:solidFill>
                <a:schemeClr val="dk1"/>
              </a:solidFill>
              <a:prstDash val="solid"/>
              <a:round/>
              <a:headEnd type="none" w="med" len="med"/>
              <a:tailEnd type="none" w="med" len="med"/>
            </a:ln>
          </p:spPr>
        </p:cxnSp>
        <p:cxnSp>
          <p:nvCxnSpPr>
            <p:cNvPr id="44" name="Shape 213"/>
            <p:cNvCxnSpPr/>
            <p:nvPr/>
          </p:nvCxnSpPr>
          <p:spPr>
            <a:xfrm>
              <a:off x="4767262" y="1219200"/>
              <a:ext cx="261938" cy="0"/>
            </a:xfrm>
            <a:prstGeom prst="straightConnector1">
              <a:avLst/>
            </a:prstGeom>
            <a:noFill/>
            <a:ln w="127000" cap="flat">
              <a:solidFill>
                <a:schemeClr val="dk1"/>
              </a:solidFill>
              <a:prstDash val="solid"/>
              <a:round/>
              <a:headEnd type="none" w="med" len="med"/>
              <a:tailEnd type="none" w="med" len="med"/>
            </a:ln>
          </p:spPr>
        </p:cxnSp>
        <p:cxnSp>
          <p:nvCxnSpPr>
            <p:cNvPr id="45" name="Shape 214"/>
            <p:cNvCxnSpPr/>
            <p:nvPr/>
          </p:nvCxnSpPr>
          <p:spPr>
            <a:xfrm>
              <a:off x="4995862" y="1219200"/>
              <a:ext cx="261938" cy="0"/>
            </a:xfrm>
            <a:prstGeom prst="straightConnector1">
              <a:avLst/>
            </a:prstGeom>
            <a:noFill/>
            <a:ln w="127000" cap="flat">
              <a:solidFill>
                <a:schemeClr val="dk1"/>
              </a:solidFill>
              <a:prstDash val="solid"/>
              <a:round/>
              <a:headEnd type="none" w="med" len="med"/>
              <a:tailEnd type="none" w="med" len="med"/>
            </a:ln>
          </p:spPr>
        </p:cxnSp>
        <p:sp>
          <p:nvSpPr>
            <p:cNvPr id="46" name="Shape 215"/>
            <p:cNvSpPr/>
            <p:nvPr/>
          </p:nvSpPr>
          <p:spPr>
            <a:xfrm>
              <a:off x="4386262" y="1143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7" name="Shape 216"/>
            <p:cNvSpPr/>
            <p:nvPr/>
          </p:nvSpPr>
          <p:spPr>
            <a:xfrm>
              <a:off x="4538662" y="1143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8" name="Shape 217"/>
            <p:cNvSpPr/>
            <p:nvPr/>
          </p:nvSpPr>
          <p:spPr>
            <a:xfrm>
              <a:off x="4691062" y="1143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9" name="Shape 218"/>
            <p:cNvSpPr/>
            <p:nvPr/>
          </p:nvSpPr>
          <p:spPr>
            <a:xfrm>
              <a:off x="4843462" y="1143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0" name="Shape 219"/>
            <p:cNvSpPr/>
            <p:nvPr/>
          </p:nvSpPr>
          <p:spPr>
            <a:xfrm>
              <a:off x="4995862" y="1143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1" name="Shape 220"/>
            <p:cNvSpPr/>
            <p:nvPr/>
          </p:nvSpPr>
          <p:spPr>
            <a:xfrm>
              <a:off x="4538662" y="1371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2" name="Shape 221"/>
            <p:cNvSpPr/>
            <p:nvPr/>
          </p:nvSpPr>
          <p:spPr>
            <a:xfrm>
              <a:off x="4995862" y="1371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3" name="Shape 222"/>
            <p:cNvSpPr/>
            <p:nvPr/>
          </p:nvSpPr>
          <p:spPr>
            <a:xfrm>
              <a:off x="4691062" y="1371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4" name="Shape 223"/>
            <p:cNvSpPr/>
            <p:nvPr/>
          </p:nvSpPr>
          <p:spPr>
            <a:xfrm>
              <a:off x="4386262" y="1371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5" name="Shape 224"/>
            <p:cNvSpPr/>
            <p:nvPr/>
          </p:nvSpPr>
          <p:spPr>
            <a:xfrm>
              <a:off x="4843462" y="1371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6" name="Shape 225"/>
            <p:cNvSpPr/>
            <p:nvPr/>
          </p:nvSpPr>
          <p:spPr>
            <a:xfrm>
              <a:off x="4538662" y="1600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7" name="Shape 226"/>
            <p:cNvSpPr/>
            <p:nvPr/>
          </p:nvSpPr>
          <p:spPr>
            <a:xfrm>
              <a:off x="4995862" y="1600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8" name="Shape 227"/>
            <p:cNvSpPr/>
            <p:nvPr/>
          </p:nvSpPr>
          <p:spPr>
            <a:xfrm>
              <a:off x="4691062" y="1600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59" name="Shape 228"/>
            <p:cNvSpPr/>
            <p:nvPr/>
          </p:nvSpPr>
          <p:spPr>
            <a:xfrm>
              <a:off x="4386262" y="16002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60" name="Shape 229"/>
            <p:cNvSpPr/>
            <p:nvPr/>
          </p:nvSpPr>
          <p:spPr>
            <a:xfrm>
              <a:off x="4843462" y="1600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61" name="Shape 230"/>
            <p:cNvSpPr/>
            <p:nvPr/>
          </p:nvSpPr>
          <p:spPr>
            <a:xfrm>
              <a:off x="4691062" y="1600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62" name="Shape 231"/>
            <p:cNvSpPr/>
            <p:nvPr/>
          </p:nvSpPr>
          <p:spPr>
            <a:xfrm>
              <a:off x="4386262" y="1600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63" name="Shape 232"/>
            <p:cNvSpPr/>
            <p:nvPr/>
          </p:nvSpPr>
          <p:spPr>
            <a:xfrm>
              <a:off x="5257800" y="11430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64" name="Shape 233"/>
            <p:cNvSpPr/>
            <p:nvPr/>
          </p:nvSpPr>
          <p:spPr>
            <a:xfrm>
              <a:off x="5257800" y="13716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65" name="Shape 234"/>
            <p:cNvSpPr/>
            <p:nvPr/>
          </p:nvSpPr>
          <p:spPr>
            <a:xfrm>
              <a:off x="5257800" y="16002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66" name="Shape 235"/>
            <p:cNvCxnSpPr/>
            <p:nvPr/>
          </p:nvCxnSpPr>
          <p:spPr>
            <a:xfrm>
              <a:off x="4276725"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67" name="Shape 236"/>
            <p:cNvCxnSpPr/>
            <p:nvPr/>
          </p:nvCxnSpPr>
          <p:spPr>
            <a:xfrm>
              <a:off x="4538662"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68" name="Shape 237"/>
            <p:cNvCxnSpPr/>
            <p:nvPr/>
          </p:nvCxnSpPr>
          <p:spPr>
            <a:xfrm>
              <a:off x="4767262"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69" name="Shape 238"/>
            <p:cNvCxnSpPr/>
            <p:nvPr/>
          </p:nvCxnSpPr>
          <p:spPr>
            <a:xfrm>
              <a:off x="4995862"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70" name="Shape 239"/>
            <p:cNvCxnSpPr/>
            <p:nvPr/>
          </p:nvCxnSpPr>
          <p:spPr>
            <a:xfrm>
              <a:off x="4276725"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71" name="Shape 240"/>
            <p:cNvCxnSpPr/>
            <p:nvPr/>
          </p:nvCxnSpPr>
          <p:spPr>
            <a:xfrm>
              <a:off x="4538662"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72" name="Shape 241"/>
            <p:cNvCxnSpPr/>
            <p:nvPr/>
          </p:nvCxnSpPr>
          <p:spPr>
            <a:xfrm>
              <a:off x="4767262"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73" name="Shape 242"/>
            <p:cNvCxnSpPr/>
            <p:nvPr/>
          </p:nvCxnSpPr>
          <p:spPr>
            <a:xfrm>
              <a:off x="4995862"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74" name="Shape 243"/>
            <p:cNvCxnSpPr/>
            <p:nvPr/>
          </p:nvCxnSpPr>
          <p:spPr>
            <a:xfrm>
              <a:off x="4276725" y="2057400"/>
              <a:ext cx="261938" cy="0"/>
            </a:xfrm>
            <a:prstGeom prst="straightConnector1">
              <a:avLst/>
            </a:prstGeom>
            <a:noFill/>
            <a:ln w="127000" cap="flat">
              <a:solidFill>
                <a:schemeClr val="dk1"/>
              </a:solidFill>
              <a:prstDash val="solid"/>
              <a:round/>
              <a:headEnd type="none" w="med" len="med"/>
              <a:tailEnd type="none" w="med" len="med"/>
            </a:ln>
          </p:spPr>
        </p:cxnSp>
        <p:cxnSp>
          <p:nvCxnSpPr>
            <p:cNvPr id="75" name="Shape 244"/>
            <p:cNvCxnSpPr/>
            <p:nvPr/>
          </p:nvCxnSpPr>
          <p:spPr>
            <a:xfrm>
              <a:off x="4538662" y="2057400"/>
              <a:ext cx="261938" cy="0"/>
            </a:xfrm>
            <a:prstGeom prst="straightConnector1">
              <a:avLst/>
            </a:prstGeom>
            <a:noFill/>
            <a:ln w="127000" cap="flat">
              <a:solidFill>
                <a:schemeClr val="dk1"/>
              </a:solidFill>
              <a:prstDash val="solid"/>
              <a:round/>
              <a:headEnd type="none" w="med" len="med"/>
              <a:tailEnd type="none" w="med" len="med"/>
            </a:ln>
          </p:spPr>
        </p:cxnSp>
        <p:cxnSp>
          <p:nvCxnSpPr>
            <p:cNvPr id="76" name="Shape 245"/>
            <p:cNvCxnSpPr/>
            <p:nvPr/>
          </p:nvCxnSpPr>
          <p:spPr>
            <a:xfrm>
              <a:off x="4767262" y="2057400"/>
              <a:ext cx="261938" cy="0"/>
            </a:xfrm>
            <a:prstGeom prst="straightConnector1">
              <a:avLst/>
            </a:prstGeom>
            <a:noFill/>
            <a:ln w="127000" cap="flat">
              <a:solidFill>
                <a:schemeClr val="dk1"/>
              </a:solidFill>
              <a:prstDash val="solid"/>
              <a:round/>
              <a:headEnd type="none" w="med" len="med"/>
              <a:tailEnd type="none" w="med" len="med"/>
            </a:ln>
          </p:spPr>
        </p:cxnSp>
        <p:cxnSp>
          <p:nvCxnSpPr>
            <p:cNvPr id="77" name="Shape 246"/>
            <p:cNvCxnSpPr/>
            <p:nvPr/>
          </p:nvCxnSpPr>
          <p:spPr>
            <a:xfrm>
              <a:off x="4995862" y="2057400"/>
              <a:ext cx="261938" cy="0"/>
            </a:xfrm>
            <a:prstGeom prst="straightConnector1">
              <a:avLst/>
            </a:prstGeom>
            <a:noFill/>
            <a:ln w="127000" cap="flat">
              <a:solidFill>
                <a:schemeClr val="dk1"/>
              </a:solidFill>
              <a:prstDash val="solid"/>
              <a:round/>
              <a:headEnd type="none" w="med" len="med"/>
              <a:tailEnd type="none" w="med" len="med"/>
            </a:ln>
          </p:spPr>
        </p:cxnSp>
        <p:sp>
          <p:nvSpPr>
            <p:cNvPr id="78" name="Shape 247"/>
            <p:cNvSpPr/>
            <p:nvPr/>
          </p:nvSpPr>
          <p:spPr>
            <a:xfrm>
              <a:off x="4386262" y="1981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79" name="Shape 248"/>
            <p:cNvSpPr/>
            <p:nvPr/>
          </p:nvSpPr>
          <p:spPr>
            <a:xfrm>
              <a:off x="4538662" y="1981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0" name="Shape 249"/>
            <p:cNvSpPr/>
            <p:nvPr/>
          </p:nvSpPr>
          <p:spPr>
            <a:xfrm>
              <a:off x="4691062" y="1981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1" name="Shape 250"/>
            <p:cNvSpPr/>
            <p:nvPr/>
          </p:nvSpPr>
          <p:spPr>
            <a:xfrm>
              <a:off x="4843462" y="19812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2" name="Shape 251"/>
            <p:cNvSpPr/>
            <p:nvPr/>
          </p:nvSpPr>
          <p:spPr>
            <a:xfrm>
              <a:off x="4995862" y="1981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3" name="Shape 252"/>
            <p:cNvSpPr/>
            <p:nvPr/>
          </p:nvSpPr>
          <p:spPr>
            <a:xfrm>
              <a:off x="4538662"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4" name="Shape 253"/>
            <p:cNvSpPr/>
            <p:nvPr/>
          </p:nvSpPr>
          <p:spPr>
            <a:xfrm>
              <a:off x="4995862"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5" name="Shape 254"/>
            <p:cNvSpPr/>
            <p:nvPr/>
          </p:nvSpPr>
          <p:spPr>
            <a:xfrm>
              <a:off x="4691062"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6" name="Shape 255"/>
            <p:cNvSpPr/>
            <p:nvPr/>
          </p:nvSpPr>
          <p:spPr>
            <a:xfrm>
              <a:off x="4386262" y="2209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7" name="Shape 256"/>
            <p:cNvSpPr/>
            <p:nvPr/>
          </p:nvSpPr>
          <p:spPr>
            <a:xfrm>
              <a:off x="4843462"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8" name="Shape 257"/>
            <p:cNvSpPr/>
            <p:nvPr/>
          </p:nvSpPr>
          <p:spPr>
            <a:xfrm>
              <a:off x="4538662" y="2438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 name="Shape 258"/>
            <p:cNvSpPr/>
            <p:nvPr/>
          </p:nvSpPr>
          <p:spPr>
            <a:xfrm>
              <a:off x="4995862" y="2438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 name="Shape 259"/>
            <p:cNvSpPr/>
            <p:nvPr/>
          </p:nvSpPr>
          <p:spPr>
            <a:xfrm>
              <a:off x="4691062" y="2438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1" name="Shape 260"/>
            <p:cNvSpPr/>
            <p:nvPr/>
          </p:nvSpPr>
          <p:spPr>
            <a:xfrm>
              <a:off x="4386262" y="24384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2" name="Shape 261"/>
            <p:cNvSpPr/>
            <p:nvPr/>
          </p:nvSpPr>
          <p:spPr>
            <a:xfrm>
              <a:off x="4843462" y="2438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3" name="Shape 262"/>
            <p:cNvSpPr/>
            <p:nvPr/>
          </p:nvSpPr>
          <p:spPr>
            <a:xfrm>
              <a:off x="4691062" y="2438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4" name="Shape 263"/>
            <p:cNvSpPr/>
            <p:nvPr/>
          </p:nvSpPr>
          <p:spPr>
            <a:xfrm>
              <a:off x="4386262" y="2438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5" name="Shape 264"/>
            <p:cNvSpPr/>
            <p:nvPr/>
          </p:nvSpPr>
          <p:spPr>
            <a:xfrm>
              <a:off x="4538662"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6" name="Shape 265"/>
            <p:cNvSpPr/>
            <p:nvPr/>
          </p:nvSpPr>
          <p:spPr>
            <a:xfrm>
              <a:off x="4995862"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7" name="Shape 266"/>
            <p:cNvSpPr/>
            <p:nvPr/>
          </p:nvSpPr>
          <p:spPr>
            <a:xfrm>
              <a:off x="4691062"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8" name="Shape 267"/>
            <p:cNvSpPr/>
            <p:nvPr/>
          </p:nvSpPr>
          <p:spPr>
            <a:xfrm>
              <a:off x="4386262" y="2209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9" name="Shape 268"/>
            <p:cNvSpPr/>
            <p:nvPr/>
          </p:nvSpPr>
          <p:spPr>
            <a:xfrm>
              <a:off x="4843462"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0" name="Shape 269"/>
            <p:cNvSpPr/>
            <p:nvPr/>
          </p:nvSpPr>
          <p:spPr>
            <a:xfrm>
              <a:off x="4691062"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1" name="Shape 270"/>
            <p:cNvSpPr/>
            <p:nvPr/>
          </p:nvSpPr>
          <p:spPr>
            <a:xfrm>
              <a:off x="4386262"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2" name="Shape 271"/>
            <p:cNvSpPr/>
            <p:nvPr/>
          </p:nvSpPr>
          <p:spPr>
            <a:xfrm>
              <a:off x="5257800" y="19812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3" name="Shape 272"/>
            <p:cNvSpPr/>
            <p:nvPr/>
          </p:nvSpPr>
          <p:spPr>
            <a:xfrm>
              <a:off x="5257800" y="22098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04" name="Shape 273"/>
            <p:cNvSpPr/>
            <p:nvPr/>
          </p:nvSpPr>
          <p:spPr>
            <a:xfrm>
              <a:off x="5257800" y="24384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105" name="Shape 274"/>
            <p:cNvCxnSpPr/>
            <p:nvPr/>
          </p:nvCxnSpPr>
          <p:spPr>
            <a:xfrm>
              <a:off x="4276725"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106" name="Shape 275"/>
            <p:cNvCxnSpPr/>
            <p:nvPr/>
          </p:nvCxnSpPr>
          <p:spPr>
            <a:xfrm>
              <a:off x="4538662"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107" name="Shape 276"/>
            <p:cNvCxnSpPr/>
            <p:nvPr/>
          </p:nvCxnSpPr>
          <p:spPr>
            <a:xfrm>
              <a:off x="4767262"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108" name="Shape 277"/>
            <p:cNvCxnSpPr/>
            <p:nvPr/>
          </p:nvCxnSpPr>
          <p:spPr>
            <a:xfrm>
              <a:off x="4995862"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109" name="Shape 278"/>
            <p:cNvCxnSpPr/>
            <p:nvPr/>
          </p:nvCxnSpPr>
          <p:spPr>
            <a:xfrm>
              <a:off x="4276725"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110" name="Shape 279"/>
            <p:cNvCxnSpPr/>
            <p:nvPr/>
          </p:nvCxnSpPr>
          <p:spPr>
            <a:xfrm>
              <a:off x="4538662"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111" name="Shape 280"/>
            <p:cNvCxnSpPr/>
            <p:nvPr/>
          </p:nvCxnSpPr>
          <p:spPr>
            <a:xfrm>
              <a:off x="4767262"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112" name="Shape 281"/>
            <p:cNvCxnSpPr/>
            <p:nvPr/>
          </p:nvCxnSpPr>
          <p:spPr>
            <a:xfrm>
              <a:off x="4995862"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113" name="Shape 282"/>
            <p:cNvCxnSpPr/>
            <p:nvPr/>
          </p:nvCxnSpPr>
          <p:spPr>
            <a:xfrm>
              <a:off x="4276725" y="2895600"/>
              <a:ext cx="261938" cy="0"/>
            </a:xfrm>
            <a:prstGeom prst="straightConnector1">
              <a:avLst/>
            </a:prstGeom>
            <a:noFill/>
            <a:ln w="127000" cap="flat">
              <a:solidFill>
                <a:schemeClr val="dk1"/>
              </a:solidFill>
              <a:prstDash val="solid"/>
              <a:round/>
              <a:headEnd type="none" w="med" len="med"/>
              <a:tailEnd type="none" w="med" len="med"/>
            </a:ln>
          </p:spPr>
        </p:cxnSp>
        <p:cxnSp>
          <p:nvCxnSpPr>
            <p:cNvPr id="114" name="Shape 283"/>
            <p:cNvCxnSpPr/>
            <p:nvPr/>
          </p:nvCxnSpPr>
          <p:spPr>
            <a:xfrm>
              <a:off x="4538662" y="2895600"/>
              <a:ext cx="261938" cy="0"/>
            </a:xfrm>
            <a:prstGeom prst="straightConnector1">
              <a:avLst/>
            </a:prstGeom>
            <a:noFill/>
            <a:ln w="127000" cap="flat">
              <a:solidFill>
                <a:schemeClr val="dk1"/>
              </a:solidFill>
              <a:prstDash val="solid"/>
              <a:round/>
              <a:headEnd type="none" w="med" len="med"/>
              <a:tailEnd type="none" w="med" len="med"/>
            </a:ln>
          </p:spPr>
        </p:cxnSp>
        <p:cxnSp>
          <p:nvCxnSpPr>
            <p:cNvPr id="115" name="Shape 284"/>
            <p:cNvCxnSpPr/>
            <p:nvPr/>
          </p:nvCxnSpPr>
          <p:spPr>
            <a:xfrm>
              <a:off x="4767262" y="2895600"/>
              <a:ext cx="261938" cy="0"/>
            </a:xfrm>
            <a:prstGeom prst="straightConnector1">
              <a:avLst/>
            </a:prstGeom>
            <a:noFill/>
            <a:ln w="127000" cap="flat">
              <a:solidFill>
                <a:schemeClr val="dk1"/>
              </a:solidFill>
              <a:prstDash val="solid"/>
              <a:round/>
              <a:headEnd type="none" w="med" len="med"/>
              <a:tailEnd type="none" w="med" len="med"/>
            </a:ln>
          </p:spPr>
        </p:cxnSp>
        <p:cxnSp>
          <p:nvCxnSpPr>
            <p:cNvPr id="116" name="Shape 285"/>
            <p:cNvCxnSpPr/>
            <p:nvPr/>
          </p:nvCxnSpPr>
          <p:spPr>
            <a:xfrm>
              <a:off x="4995862" y="2895600"/>
              <a:ext cx="261938" cy="0"/>
            </a:xfrm>
            <a:prstGeom prst="straightConnector1">
              <a:avLst/>
            </a:prstGeom>
            <a:noFill/>
            <a:ln w="127000" cap="flat">
              <a:solidFill>
                <a:schemeClr val="dk1"/>
              </a:solidFill>
              <a:prstDash val="solid"/>
              <a:round/>
              <a:headEnd type="none" w="med" len="med"/>
              <a:tailEnd type="none" w="med" len="med"/>
            </a:ln>
          </p:spPr>
        </p:cxnSp>
        <p:sp>
          <p:nvSpPr>
            <p:cNvPr id="117" name="Shape 286"/>
            <p:cNvSpPr/>
            <p:nvPr/>
          </p:nvSpPr>
          <p:spPr>
            <a:xfrm>
              <a:off x="4386262" y="2819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8" name="Shape 287"/>
            <p:cNvSpPr/>
            <p:nvPr/>
          </p:nvSpPr>
          <p:spPr>
            <a:xfrm>
              <a:off x="4538662" y="2819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19" name="Shape 288"/>
            <p:cNvSpPr/>
            <p:nvPr/>
          </p:nvSpPr>
          <p:spPr>
            <a:xfrm>
              <a:off x="4691062" y="2819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0" name="Shape 289"/>
            <p:cNvSpPr/>
            <p:nvPr/>
          </p:nvSpPr>
          <p:spPr>
            <a:xfrm>
              <a:off x="4843462" y="28194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1" name="Shape 290"/>
            <p:cNvSpPr/>
            <p:nvPr/>
          </p:nvSpPr>
          <p:spPr>
            <a:xfrm>
              <a:off x="4995862" y="2819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2" name="Shape 291"/>
            <p:cNvSpPr/>
            <p:nvPr/>
          </p:nvSpPr>
          <p:spPr>
            <a:xfrm>
              <a:off x="4538662" y="3048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3" name="Shape 292"/>
            <p:cNvSpPr/>
            <p:nvPr/>
          </p:nvSpPr>
          <p:spPr>
            <a:xfrm>
              <a:off x="4995862"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4" name="Shape 293"/>
            <p:cNvSpPr/>
            <p:nvPr/>
          </p:nvSpPr>
          <p:spPr>
            <a:xfrm>
              <a:off x="4691062"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5" name="Shape 294"/>
            <p:cNvSpPr/>
            <p:nvPr/>
          </p:nvSpPr>
          <p:spPr>
            <a:xfrm>
              <a:off x="4386262" y="3048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6" name="Shape 295"/>
            <p:cNvSpPr/>
            <p:nvPr/>
          </p:nvSpPr>
          <p:spPr>
            <a:xfrm>
              <a:off x="4843462" y="3048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7" name="Shape 296"/>
            <p:cNvSpPr/>
            <p:nvPr/>
          </p:nvSpPr>
          <p:spPr>
            <a:xfrm>
              <a:off x="4538662" y="3276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8" name="Shape 297"/>
            <p:cNvSpPr/>
            <p:nvPr/>
          </p:nvSpPr>
          <p:spPr>
            <a:xfrm>
              <a:off x="4995862"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29" name="Shape 298"/>
            <p:cNvSpPr/>
            <p:nvPr/>
          </p:nvSpPr>
          <p:spPr>
            <a:xfrm>
              <a:off x="4691062"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0" name="Shape 299"/>
            <p:cNvSpPr/>
            <p:nvPr/>
          </p:nvSpPr>
          <p:spPr>
            <a:xfrm>
              <a:off x="4386262" y="3276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1" name="Shape 300"/>
            <p:cNvSpPr/>
            <p:nvPr/>
          </p:nvSpPr>
          <p:spPr>
            <a:xfrm>
              <a:off x="4843462" y="3276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2" name="Shape 301"/>
            <p:cNvSpPr/>
            <p:nvPr/>
          </p:nvSpPr>
          <p:spPr>
            <a:xfrm>
              <a:off x="4691062" y="3276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3" name="Shape 302"/>
            <p:cNvSpPr/>
            <p:nvPr/>
          </p:nvSpPr>
          <p:spPr>
            <a:xfrm>
              <a:off x="4386262" y="3276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4" name="Shape 303"/>
            <p:cNvSpPr/>
            <p:nvPr/>
          </p:nvSpPr>
          <p:spPr>
            <a:xfrm>
              <a:off x="4386262" y="3048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5" name="Shape 304"/>
            <p:cNvSpPr/>
            <p:nvPr/>
          </p:nvSpPr>
          <p:spPr>
            <a:xfrm>
              <a:off x="4538662"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6" name="Shape 305"/>
            <p:cNvSpPr/>
            <p:nvPr/>
          </p:nvSpPr>
          <p:spPr>
            <a:xfrm>
              <a:off x="4691062"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7" name="Shape 306"/>
            <p:cNvSpPr/>
            <p:nvPr/>
          </p:nvSpPr>
          <p:spPr>
            <a:xfrm>
              <a:off x="4843462" y="3048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8" name="Shape 307"/>
            <p:cNvSpPr/>
            <p:nvPr/>
          </p:nvSpPr>
          <p:spPr>
            <a:xfrm>
              <a:off x="4995862" y="3048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39" name="Shape 308"/>
            <p:cNvSpPr/>
            <p:nvPr/>
          </p:nvSpPr>
          <p:spPr>
            <a:xfrm>
              <a:off x="4386262" y="3276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0" name="Shape 309"/>
            <p:cNvSpPr/>
            <p:nvPr/>
          </p:nvSpPr>
          <p:spPr>
            <a:xfrm>
              <a:off x="4538662"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1" name="Shape 310"/>
            <p:cNvSpPr/>
            <p:nvPr/>
          </p:nvSpPr>
          <p:spPr>
            <a:xfrm>
              <a:off x="4691062"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2" name="Shape 311"/>
            <p:cNvSpPr/>
            <p:nvPr/>
          </p:nvSpPr>
          <p:spPr>
            <a:xfrm>
              <a:off x="4843462" y="3276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3" name="Shape 312"/>
            <p:cNvSpPr/>
            <p:nvPr/>
          </p:nvSpPr>
          <p:spPr>
            <a:xfrm>
              <a:off x="4995862" y="3276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4" name="Shape 313"/>
            <p:cNvSpPr/>
            <p:nvPr/>
          </p:nvSpPr>
          <p:spPr>
            <a:xfrm>
              <a:off x="5257800" y="28194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5" name="Shape 314"/>
            <p:cNvSpPr/>
            <p:nvPr/>
          </p:nvSpPr>
          <p:spPr>
            <a:xfrm>
              <a:off x="5257800" y="30480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6" name="Shape 315"/>
            <p:cNvSpPr/>
            <p:nvPr/>
          </p:nvSpPr>
          <p:spPr>
            <a:xfrm>
              <a:off x="5257800" y="32766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7" name="Shape 316"/>
            <p:cNvSpPr/>
            <p:nvPr/>
          </p:nvSpPr>
          <p:spPr>
            <a:xfrm>
              <a:off x="3505200" y="1066800"/>
              <a:ext cx="152399" cy="762000"/>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8" name="Shape 317"/>
            <p:cNvSpPr/>
            <p:nvPr/>
          </p:nvSpPr>
          <p:spPr>
            <a:xfrm>
              <a:off x="3505200" y="1905000"/>
              <a:ext cx="152399" cy="762000"/>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49" name="Shape 318"/>
            <p:cNvSpPr/>
            <p:nvPr/>
          </p:nvSpPr>
          <p:spPr>
            <a:xfrm>
              <a:off x="3505200" y="2743200"/>
              <a:ext cx="152399" cy="762000"/>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50" name="Shape 319"/>
            <p:cNvSpPr txBox="1"/>
            <p:nvPr/>
          </p:nvSpPr>
          <p:spPr>
            <a:xfrm rot="16200000">
              <a:off x="2778886" y="1903264"/>
              <a:ext cx="2389903" cy="762296"/>
            </a:xfrm>
            <a:prstGeom prst="rect">
              <a:avLst/>
            </a:prstGeom>
            <a:noFill/>
            <a:ln>
              <a:noFill/>
            </a:ln>
          </p:spPr>
          <p:txBody>
            <a:bodyPr wrap="square" lIns="91425" tIns="45700" rIns="91425" bIns="45700" anchor="t" anchorCtr="0">
              <a:spAutoFit/>
            </a:bodyPr>
            <a:lstStyle/>
            <a:p>
              <a:pPr marL="0" marR="0" lvl="0" indent="0" algn="ctr" rtl="0">
                <a:spcBef>
                  <a:spcPts val="0"/>
                </a:spcBef>
                <a:buSzPct val="25000"/>
                <a:buNone/>
              </a:pPr>
              <a:r>
                <a:rPr lang="en-US" b="0" i="0" u="none" strike="noStrike" cap="none" baseline="0" dirty="0">
                  <a:solidFill>
                    <a:schemeClr val="dk1"/>
                  </a:solidFill>
                  <a:latin typeface="Calibri"/>
                  <a:ea typeface="Calibri"/>
                  <a:cs typeface="Calibri"/>
                  <a:sym typeface="Calibri"/>
                </a:rPr>
                <a:t>Amplification with </a:t>
              </a:r>
            </a:p>
            <a:p>
              <a:pPr marL="0" marR="0" lvl="0" indent="0" algn="ctr" rtl="0">
                <a:spcBef>
                  <a:spcPts val="0"/>
                </a:spcBef>
                <a:buSzPct val="25000"/>
                <a:buNone/>
              </a:pPr>
              <a:r>
                <a:rPr lang="en-US" b="0" i="0" u="none" strike="noStrike" cap="none" baseline="0" dirty="0">
                  <a:solidFill>
                    <a:schemeClr val="dk1"/>
                  </a:solidFill>
                  <a:latin typeface="Calibri"/>
                  <a:ea typeface="Calibri"/>
                  <a:cs typeface="Calibri"/>
                  <a:sym typeface="Calibri"/>
                </a:rPr>
                <a:t>barcodes</a:t>
              </a:r>
            </a:p>
          </p:txBody>
        </p:sp>
      </p:grpSp>
      <p:grpSp>
        <p:nvGrpSpPr>
          <p:cNvPr id="151" name="Shape 321"/>
          <p:cNvGrpSpPr/>
          <p:nvPr/>
        </p:nvGrpSpPr>
        <p:grpSpPr>
          <a:xfrm>
            <a:off x="3689615" y="551491"/>
            <a:ext cx="1716423" cy="2838499"/>
            <a:chOff x="1600200" y="838200"/>
            <a:chExt cx="2500902" cy="4135814"/>
          </a:xfrm>
        </p:grpSpPr>
        <p:cxnSp>
          <p:nvCxnSpPr>
            <p:cNvPr id="152" name="Shape 322"/>
            <p:cNvCxnSpPr/>
            <p:nvPr/>
          </p:nvCxnSpPr>
          <p:spPr>
            <a:xfrm>
              <a:off x="1600200" y="1674811"/>
              <a:ext cx="1828800" cy="0"/>
            </a:xfrm>
            <a:prstGeom prst="straightConnector1">
              <a:avLst/>
            </a:prstGeom>
            <a:noFill/>
            <a:ln w="28575" cap="flat">
              <a:solidFill>
                <a:schemeClr val="dk1"/>
              </a:solidFill>
              <a:prstDash val="solid"/>
              <a:round/>
              <a:headEnd type="none" w="med" len="med"/>
              <a:tailEnd type="none" w="med" len="med"/>
            </a:ln>
          </p:spPr>
        </p:cxnSp>
        <p:cxnSp>
          <p:nvCxnSpPr>
            <p:cNvPr id="153" name="Shape 323"/>
            <p:cNvCxnSpPr/>
            <p:nvPr/>
          </p:nvCxnSpPr>
          <p:spPr>
            <a:xfrm>
              <a:off x="1600200" y="1446212"/>
              <a:ext cx="1828800" cy="0"/>
            </a:xfrm>
            <a:prstGeom prst="straightConnector1">
              <a:avLst/>
            </a:prstGeom>
            <a:noFill/>
            <a:ln w="28575" cap="flat">
              <a:solidFill>
                <a:schemeClr val="dk1"/>
              </a:solidFill>
              <a:prstDash val="solid"/>
              <a:round/>
              <a:headEnd type="none" w="med" len="med"/>
              <a:tailEnd type="none" w="med" len="med"/>
            </a:ln>
          </p:spPr>
        </p:cxnSp>
        <p:cxnSp>
          <p:nvCxnSpPr>
            <p:cNvPr id="154" name="Shape 324"/>
            <p:cNvCxnSpPr/>
            <p:nvPr/>
          </p:nvCxnSpPr>
          <p:spPr>
            <a:xfrm>
              <a:off x="1600200" y="1219200"/>
              <a:ext cx="1828800" cy="0"/>
            </a:xfrm>
            <a:prstGeom prst="straightConnector1">
              <a:avLst/>
            </a:prstGeom>
            <a:noFill/>
            <a:ln w="28575" cap="flat">
              <a:solidFill>
                <a:schemeClr val="dk1"/>
              </a:solidFill>
              <a:prstDash val="solid"/>
              <a:round/>
              <a:headEnd type="none" w="med" len="med"/>
              <a:tailEnd type="none" w="med" len="med"/>
            </a:ln>
          </p:spPr>
        </p:cxnSp>
        <p:cxnSp>
          <p:nvCxnSpPr>
            <p:cNvPr id="155" name="Shape 325"/>
            <p:cNvCxnSpPr/>
            <p:nvPr/>
          </p:nvCxnSpPr>
          <p:spPr>
            <a:xfrm>
              <a:off x="1600200" y="2513011"/>
              <a:ext cx="1828800" cy="0"/>
            </a:xfrm>
            <a:prstGeom prst="straightConnector1">
              <a:avLst/>
            </a:prstGeom>
            <a:noFill/>
            <a:ln w="28575" cap="flat">
              <a:solidFill>
                <a:schemeClr val="dk1"/>
              </a:solidFill>
              <a:prstDash val="solid"/>
              <a:round/>
              <a:headEnd type="none" w="med" len="med"/>
              <a:tailEnd type="none" w="med" len="med"/>
            </a:ln>
          </p:spPr>
        </p:cxnSp>
        <p:cxnSp>
          <p:nvCxnSpPr>
            <p:cNvPr id="156" name="Shape 326"/>
            <p:cNvCxnSpPr/>
            <p:nvPr/>
          </p:nvCxnSpPr>
          <p:spPr>
            <a:xfrm>
              <a:off x="1600200" y="2284411"/>
              <a:ext cx="1828800" cy="0"/>
            </a:xfrm>
            <a:prstGeom prst="straightConnector1">
              <a:avLst/>
            </a:prstGeom>
            <a:noFill/>
            <a:ln w="28575" cap="flat">
              <a:solidFill>
                <a:schemeClr val="dk1"/>
              </a:solidFill>
              <a:prstDash val="solid"/>
              <a:round/>
              <a:headEnd type="none" w="med" len="med"/>
              <a:tailEnd type="none" w="med" len="med"/>
            </a:ln>
          </p:spPr>
        </p:cxnSp>
        <p:cxnSp>
          <p:nvCxnSpPr>
            <p:cNvPr id="157" name="Shape 327"/>
            <p:cNvCxnSpPr/>
            <p:nvPr/>
          </p:nvCxnSpPr>
          <p:spPr>
            <a:xfrm>
              <a:off x="1600200" y="2057400"/>
              <a:ext cx="1828800" cy="0"/>
            </a:xfrm>
            <a:prstGeom prst="straightConnector1">
              <a:avLst/>
            </a:prstGeom>
            <a:noFill/>
            <a:ln w="28575" cap="flat">
              <a:solidFill>
                <a:schemeClr val="dk1"/>
              </a:solidFill>
              <a:prstDash val="solid"/>
              <a:round/>
              <a:headEnd type="none" w="med" len="med"/>
              <a:tailEnd type="none" w="med" len="med"/>
            </a:ln>
          </p:spPr>
        </p:cxnSp>
        <p:cxnSp>
          <p:nvCxnSpPr>
            <p:cNvPr id="158" name="Shape 328"/>
            <p:cNvCxnSpPr/>
            <p:nvPr/>
          </p:nvCxnSpPr>
          <p:spPr>
            <a:xfrm>
              <a:off x="1600200" y="3351212"/>
              <a:ext cx="1828800" cy="0"/>
            </a:xfrm>
            <a:prstGeom prst="straightConnector1">
              <a:avLst/>
            </a:prstGeom>
            <a:noFill/>
            <a:ln w="28575" cap="flat">
              <a:solidFill>
                <a:schemeClr val="dk1"/>
              </a:solidFill>
              <a:prstDash val="solid"/>
              <a:round/>
              <a:headEnd type="none" w="med" len="med"/>
              <a:tailEnd type="none" w="med" len="med"/>
            </a:ln>
          </p:spPr>
        </p:cxnSp>
        <p:cxnSp>
          <p:nvCxnSpPr>
            <p:cNvPr id="159" name="Shape 329"/>
            <p:cNvCxnSpPr/>
            <p:nvPr/>
          </p:nvCxnSpPr>
          <p:spPr>
            <a:xfrm>
              <a:off x="1600200" y="3122611"/>
              <a:ext cx="1828800" cy="0"/>
            </a:xfrm>
            <a:prstGeom prst="straightConnector1">
              <a:avLst/>
            </a:prstGeom>
            <a:noFill/>
            <a:ln w="28575" cap="flat">
              <a:solidFill>
                <a:schemeClr val="dk1"/>
              </a:solidFill>
              <a:prstDash val="solid"/>
              <a:round/>
              <a:headEnd type="none" w="med" len="med"/>
              <a:tailEnd type="none" w="med" len="med"/>
            </a:ln>
          </p:spPr>
        </p:cxnSp>
        <p:cxnSp>
          <p:nvCxnSpPr>
            <p:cNvPr id="160" name="Shape 330"/>
            <p:cNvCxnSpPr/>
            <p:nvPr/>
          </p:nvCxnSpPr>
          <p:spPr>
            <a:xfrm>
              <a:off x="1600200" y="2895600"/>
              <a:ext cx="1828800" cy="0"/>
            </a:xfrm>
            <a:prstGeom prst="straightConnector1">
              <a:avLst/>
            </a:prstGeom>
            <a:noFill/>
            <a:ln w="28575" cap="flat">
              <a:solidFill>
                <a:schemeClr val="dk1"/>
              </a:solidFill>
              <a:prstDash val="solid"/>
              <a:round/>
              <a:headEnd type="none" w="med" len="med"/>
              <a:tailEnd type="none" w="med" len="med"/>
            </a:ln>
          </p:spPr>
        </p:cxnSp>
        <p:grpSp>
          <p:nvGrpSpPr>
            <p:cNvPr id="161" name="Shape 331"/>
            <p:cNvGrpSpPr/>
            <p:nvPr/>
          </p:nvGrpSpPr>
          <p:grpSpPr>
            <a:xfrm>
              <a:off x="1905000" y="838200"/>
              <a:ext cx="2196102" cy="4135814"/>
              <a:chOff x="1905000" y="838200"/>
              <a:chExt cx="2196102" cy="4135814"/>
            </a:xfrm>
          </p:grpSpPr>
          <p:sp>
            <p:nvSpPr>
              <p:cNvPr id="162" name="Shape 332"/>
              <p:cNvSpPr txBox="1"/>
              <p:nvPr/>
            </p:nvSpPr>
            <p:spPr>
              <a:xfrm>
                <a:off x="2209800" y="838200"/>
                <a:ext cx="457200" cy="396874"/>
              </a:xfrm>
              <a:prstGeom prst="rect">
                <a:avLst/>
              </a:prstGeom>
              <a:noFill/>
              <a:ln>
                <a:noFill/>
              </a:ln>
            </p:spPr>
            <p:txBody>
              <a:bodyPr lIns="91425" tIns="45700" rIns="91425" bIns="45700" anchor="t" anchorCtr="0">
                <a:spAutoFit/>
              </a:bodyPr>
              <a:lstStyle/>
              <a:p>
                <a:pPr marL="0" marR="0" lvl="0" indent="0" algn="ctr" rtl="0">
                  <a:spcBef>
                    <a:spcPts val="0"/>
                  </a:spcBef>
                  <a:buSzPct val="25000"/>
                  <a:buNone/>
                </a:pPr>
                <a:r>
                  <a:rPr lang="en-US" sz="2000" b="0" i="0" u="none" strike="noStrike" cap="none" baseline="0">
                    <a:solidFill>
                      <a:schemeClr val="dk1"/>
                    </a:solidFill>
                    <a:latin typeface="Calibri"/>
                    <a:ea typeface="Calibri"/>
                    <a:cs typeface="Calibri"/>
                    <a:sym typeface="Calibri"/>
                  </a:rPr>
                  <a:t>V4</a:t>
                </a:r>
              </a:p>
            </p:txBody>
          </p:sp>
          <p:sp>
            <p:nvSpPr>
              <p:cNvPr id="163" name="Shape 333"/>
              <p:cNvSpPr/>
              <p:nvPr/>
            </p:nvSpPr>
            <p:spPr>
              <a:xfrm>
                <a:off x="1905000" y="914400"/>
                <a:ext cx="1219199" cy="2514599"/>
              </a:xfrm>
              <a:prstGeom prst="rect">
                <a:avLst/>
              </a:prstGeom>
              <a:noFill/>
              <a:ln w="38100" cap="flat">
                <a:solidFill>
                  <a:schemeClr val="dk1"/>
                </a:solidFill>
                <a:prstDash val="dot"/>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164" name="Shape 334"/>
              <p:cNvCxnSpPr/>
              <p:nvPr/>
            </p:nvCxnSpPr>
            <p:spPr>
              <a:xfrm>
                <a:off x="2024063"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165" name="Shape 335"/>
              <p:cNvCxnSpPr/>
              <p:nvPr/>
            </p:nvCxnSpPr>
            <p:spPr>
              <a:xfrm>
                <a:off x="2286000"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166" name="Shape 336"/>
              <p:cNvCxnSpPr/>
              <p:nvPr/>
            </p:nvCxnSpPr>
            <p:spPr>
              <a:xfrm>
                <a:off x="2514600"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167" name="Shape 337"/>
              <p:cNvCxnSpPr/>
              <p:nvPr/>
            </p:nvCxnSpPr>
            <p:spPr>
              <a:xfrm>
                <a:off x="2743200" y="1674811"/>
                <a:ext cx="261938" cy="0"/>
              </a:xfrm>
              <a:prstGeom prst="straightConnector1">
                <a:avLst/>
              </a:prstGeom>
              <a:noFill/>
              <a:ln w="127000" cap="flat">
                <a:solidFill>
                  <a:schemeClr val="dk1"/>
                </a:solidFill>
                <a:prstDash val="solid"/>
                <a:round/>
                <a:headEnd type="none" w="med" len="med"/>
                <a:tailEnd type="none" w="med" len="med"/>
              </a:ln>
            </p:spPr>
          </p:cxnSp>
          <p:cxnSp>
            <p:nvCxnSpPr>
              <p:cNvPr id="168" name="Shape 338"/>
              <p:cNvCxnSpPr/>
              <p:nvPr/>
            </p:nvCxnSpPr>
            <p:spPr>
              <a:xfrm>
                <a:off x="1905000" y="838200"/>
                <a:ext cx="228600" cy="0"/>
              </a:xfrm>
              <a:prstGeom prst="straightConnector1">
                <a:avLst/>
              </a:prstGeom>
              <a:noFill/>
              <a:ln w="9525" cap="flat">
                <a:solidFill>
                  <a:schemeClr val="dk1"/>
                </a:solidFill>
                <a:prstDash val="solid"/>
                <a:round/>
                <a:headEnd type="none" w="med" len="med"/>
                <a:tailEnd type="triangle" w="med" len="med"/>
              </a:ln>
            </p:spPr>
          </p:cxnSp>
          <p:cxnSp>
            <p:nvCxnSpPr>
              <p:cNvPr id="169" name="Shape 339"/>
              <p:cNvCxnSpPr/>
              <p:nvPr/>
            </p:nvCxnSpPr>
            <p:spPr>
              <a:xfrm rot="10800000">
                <a:off x="2895599" y="838200"/>
                <a:ext cx="228600" cy="0"/>
              </a:xfrm>
              <a:prstGeom prst="straightConnector1">
                <a:avLst/>
              </a:prstGeom>
              <a:noFill/>
              <a:ln w="9525" cap="flat">
                <a:solidFill>
                  <a:schemeClr val="dk1"/>
                </a:solidFill>
                <a:prstDash val="solid"/>
                <a:round/>
                <a:headEnd type="none" w="med" len="med"/>
                <a:tailEnd type="triangle" w="med" len="med"/>
              </a:ln>
            </p:spPr>
          </p:cxnSp>
          <p:cxnSp>
            <p:nvCxnSpPr>
              <p:cNvPr id="170" name="Shape 340"/>
              <p:cNvCxnSpPr/>
              <p:nvPr/>
            </p:nvCxnSpPr>
            <p:spPr>
              <a:xfrm>
                <a:off x="2024063"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171" name="Shape 341"/>
              <p:cNvCxnSpPr/>
              <p:nvPr/>
            </p:nvCxnSpPr>
            <p:spPr>
              <a:xfrm>
                <a:off x="2286000"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172" name="Shape 342"/>
              <p:cNvCxnSpPr/>
              <p:nvPr/>
            </p:nvCxnSpPr>
            <p:spPr>
              <a:xfrm>
                <a:off x="2514600"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173" name="Shape 343"/>
              <p:cNvCxnSpPr/>
              <p:nvPr/>
            </p:nvCxnSpPr>
            <p:spPr>
              <a:xfrm>
                <a:off x="2743200" y="1446212"/>
                <a:ext cx="261938" cy="0"/>
              </a:xfrm>
              <a:prstGeom prst="straightConnector1">
                <a:avLst/>
              </a:prstGeom>
              <a:noFill/>
              <a:ln w="127000" cap="flat">
                <a:solidFill>
                  <a:schemeClr val="dk1"/>
                </a:solidFill>
                <a:prstDash val="solid"/>
                <a:round/>
                <a:headEnd type="none" w="med" len="med"/>
                <a:tailEnd type="none" w="med" len="med"/>
              </a:ln>
            </p:spPr>
          </p:cxnSp>
          <p:cxnSp>
            <p:nvCxnSpPr>
              <p:cNvPr id="174" name="Shape 344"/>
              <p:cNvCxnSpPr/>
              <p:nvPr/>
            </p:nvCxnSpPr>
            <p:spPr>
              <a:xfrm>
                <a:off x="2024063" y="1219200"/>
                <a:ext cx="261938" cy="0"/>
              </a:xfrm>
              <a:prstGeom prst="straightConnector1">
                <a:avLst/>
              </a:prstGeom>
              <a:noFill/>
              <a:ln w="127000" cap="flat">
                <a:solidFill>
                  <a:schemeClr val="dk1"/>
                </a:solidFill>
                <a:prstDash val="solid"/>
                <a:round/>
                <a:headEnd type="none" w="med" len="med"/>
                <a:tailEnd type="none" w="med" len="med"/>
              </a:ln>
            </p:spPr>
          </p:cxnSp>
          <p:cxnSp>
            <p:nvCxnSpPr>
              <p:cNvPr id="175" name="Shape 345"/>
              <p:cNvCxnSpPr/>
              <p:nvPr/>
            </p:nvCxnSpPr>
            <p:spPr>
              <a:xfrm>
                <a:off x="2286000" y="1219200"/>
                <a:ext cx="261938" cy="0"/>
              </a:xfrm>
              <a:prstGeom prst="straightConnector1">
                <a:avLst/>
              </a:prstGeom>
              <a:noFill/>
              <a:ln w="127000" cap="flat">
                <a:solidFill>
                  <a:schemeClr val="dk1"/>
                </a:solidFill>
                <a:prstDash val="solid"/>
                <a:round/>
                <a:headEnd type="none" w="med" len="med"/>
                <a:tailEnd type="none" w="med" len="med"/>
              </a:ln>
            </p:spPr>
          </p:cxnSp>
          <p:cxnSp>
            <p:nvCxnSpPr>
              <p:cNvPr id="176" name="Shape 346"/>
              <p:cNvCxnSpPr/>
              <p:nvPr/>
            </p:nvCxnSpPr>
            <p:spPr>
              <a:xfrm>
                <a:off x="2514600" y="1219200"/>
                <a:ext cx="261938" cy="0"/>
              </a:xfrm>
              <a:prstGeom prst="straightConnector1">
                <a:avLst/>
              </a:prstGeom>
              <a:noFill/>
              <a:ln w="127000" cap="flat">
                <a:solidFill>
                  <a:schemeClr val="dk1"/>
                </a:solidFill>
                <a:prstDash val="solid"/>
                <a:round/>
                <a:headEnd type="none" w="med" len="med"/>
                <a:tailEnd type="none" w="med" len="med"/>
              </a:ln>
            </p:spPr>
          </p:cxnSp>
          <p:cxnSp>
            <p:nvCxnSpPr>
              <p:cNvPr id="177" name="Shape 347"/>
              <p:cNvCxnSpPr/>
              <p:nvPr/>
            </p:nvCxnSpPr>
            <p:spPr>
              <a:xfrm>
                <a:off x="2743200" y="1219200"/>
                <a:ext cx="261938" cy="0"/>
              </a:xfrm>
              <a:prstGeom prst="straightConnector1">
                <a:avLst/>
              </a:prstGeom>
              <a:noFill/>
              <a:ln w="127000" cap="flat">
                <a:solidFill>
                  <a:schemeClr val="dk1"/>
                </a:solidFill>
                <a:prstDash val="solid"/>
                <a:round/>
                <a:headEnd type="none" w="med" len="med"/>
                <a:tailEnd type="none" w="med" len="med"/>
              </a:ln>
            </p:spPr>
          </p:cxnSp>
          <p:sp>
            <p:nvSpPr>
              <p:cNvPr id="178" name="Shape 348"/>
              <p:cNvSpPr/>
              <p:nvPr/>
            </p:nvSpPr>
            <p:spPr>
              <a:xfrm>
                <a:off x="2133600" y="1143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79" name="Shape 349"/>
              <p:cNvSpPr/>
              <p:nvPr/>
            </p:nvSpPr>
            <p:spPr>
              <a:xfrm>
                <a:off x="2286000" y="1143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0" name="Shape 350"/>
              <p:cNvSpPr/>
              <p:nvPr/>
            </p:nvSpPr>
            <p:spPr>
              <a:xfrm>
                <a:off x="2438400" y="1143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1" name="Shape 351"/>
              <p:cNvSpPr/>
              <p:nvPr/>
            </p:nvSpPr>
            <p:spPr>
              <a:xfrm>
                <a:off x="2590800" y="1143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2" name="Shape 352"/>
              <p:cNvSpPr/>
              <p:nvPr/>
            </p:nvSpPr>
            <p:spPr>
              <a:xfrm>
                <a:off x="2743200" y="1143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3" name="Shape 353"/>
              <p:cNvSpPr/>
              <p:nvPr/>
            </p:nvSpPr>
            <p:spPr>
              <a:xfrm>
                <a:off x="2286000" y="1371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4" name="Shape 354"/>
              <p:cNvSpPr/>
              <p:nvPr/>
            </p:nvSpPr>
            <p:spPr>
              <a:xfrm>
                <a:off x="2743200" y="1371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5" name="Shape 355"/>
              <p:cNvSpPr/>
              <p:nvPr/>
            </p:nvSpPr>
            <p:spPr>
              <a:xfrm>
                <a:off x="2438400" y="1371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6" name="Shape 356"/>
              <p:cNvSpPr/>
              <p:nvPr/>
            </p:nvSpPr>
            <p:spPr>
              <a:xfrm>
                <a:off x="2133600" y="1371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7" name="Shape 357"/>
              <p:cNvSpPr/>
              <p:nvPr/>
            </p:nvSpPr>
            <p:spPr>
              <a:xfrm>
                <a:off x="2590800" y="1371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8" name="Shape 358"/>
              <p:cNvSpPr/>
              <p:nvPr/>
            </p:nvSpPr>
            <p:spPr>
              <a:xfrm>
                <a:off x="2286000" y="1600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89" name="Shape 359"/>
              <p:cNvSpPr/>
              <p:nvPr/>
            </p:nvSpPr>
            <p:spPr>
              <a:xfrm>
                <a:off x="2743200" y="1600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0" name="Shape 360"/>
              <p:cNvSpPr/>
              <p:nvPr/>
            </p:nvSpPr>
            <p:spPr>
              <a:xfrm>
                <a:off x="2438400" y="1600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1" name="Shape 361"/>
              <p:cNvSpPr/>
              <p:nvPr/>
            </p:nvSpPr>
            <p:spPr>
              <a:xfrm>
                <a:off x="2133600" y="16002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2" name="Shape 362"/>
              <p:cNvSpPr/>
              <p:nvPr/>
            </p:nvSpPr>
            <p:spPr>
              <a:xfrm>
                <a:off x="2590800" y="1600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3" name="Shape 363"/>
              <p:cNvSpPr/>
              <p:nvPr/>
            </p:nvSpPr>
            <p:spPr>
              <a:xfrm>
                <a:off x="2438400" y="1600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194" name="Shape 364"/>
              <p:cNvSpPr/>
              <p:nvPr/>
            </p:nvSpPr>
            <p:spPr>
              <a:xfrm>
                <a:off x="2133600" y="1600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195" name="Shape 365"/>
              <p:cNvCxnSpPr/>
              <p:nvPr/>
            </p:nvCxnSpPr>
            <p:spPr>
              <a:xfrm>
                <a:off x="2024063"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196" name="Shape 366"/>
              <p:cNvCxnSpPr/>
              <p:nvPr/>
            </p:nvCxnSpPr>
            <p:spPr>
              <a:xfrm>
                <a:off x="2286000"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197" name="Shape 367"/>
              <p:cNvCxnSpPr/>
              <p:nvPr/>
            </p:nvCxnSpPr>
            <p:spPr>
              <a:xfrm>
                <a:off x="2514600"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198" name="Shape 368"/>
              <p:cNvCxnSpPr/>
              <p:nvPr/>
            </p:nvCxnSpPr>
            <p:spPr>
              <a:xfrm>
                <a:off x="2743200" y="2513011"/>
                <a:ext cx="261938" cy="0"/>
              </a:xfrm>
              <a:prstGeom prst="straightConnector1">
                <a:avLst/>
              </a:prstGeom>
              <a:noFill/>
              <a:ln w="127000" cap="flat">
                <a:solidFill>
                  <a:schemeClr val="dk1"/>
                </a:solidFill>
                <a:prstDash val="solid"/>
                <a:round/>
                <a:headEnd type="none" w="med" len="med"/>
                <a:tailEnd type="none" w="med" len="med"/>
              </a:ln>
            </p:spPr>
          </p:cxnSp>
          <p:cxnSp>
            <p:nvCxnSpPr>
              <p:cNvPr id="199" name="Shape 369"/>
              <p:cNvCxnSpPr/>
              <p:nvPr/>
            </p:nvCxnSpPr>
            <p:spPr>
              <a:xfrm>
                <a:off x="2024063"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200" name="Shape 370"/>
              <p:cNvCxnSpPr/>
              <p:nvPr/>
            </p:nvCxnSpPr>
            <p:spPr>
              <a:xfrm>
                <a:off x="2286000"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201" name="Shape 371"/>
              <p:cNvCxnSpPr/>
              <p:nvPr/>
            </p:nvCxnSpPr>
            <p:spPr>
              <a:xfrm>
                <a:off x="2514600"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202" name="Shape 372"/>
              <p:cNvCxnSpPr/>
              <p:nvPr/>
            </p:nvCxnSpPr>
            <p:spPr>
              <a:xfrm>
                <a:off x="2743200"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203" name="Shape 373"/>
              <p:cNvCxnSpPr/>
              <p:nvPr/>
            </p:nvCxnSpPr>
            <p:spPr>
              <a:xfrm>
                <a:off x="2024063" y="2057400"/>
                <a:ext cx="261938" cy="0"/>
              </a:xfrm>
              <a:prstGeom prst="straightConnector1">
                <a:avLst/>
              </a:prstGeom>
              <a:noFill/>
              <a:ln w="127000" cap="flat">
                <a:solidFill>
                  <a:schemeClr val="dk1"/>
                </a:solidFill>
                <a:prstDash val="solid"/>
                <a:round/>
                <a:headEnd type="none" w="med" len="med"/>
                <a:tailEnd type="none" w="med" len="med"/>
              </a:ln>
            </p:spPr>
          </p:cxnSp>
          <p:cxnSp>
            <p:nvCxnSpPr>
              <p:cNvPr id="204" name="Shape 374"/>
              <p:cNvCxnSpPr/>
              <p:nvPr/>
            </p:nvCxnSpPr>
            <p:spPr>
              <a:xfrm>
                <a:off x="2286000" y="2057400"/>
                <a:ext cx="261938" cy="0"/>
              </a:xfrm>
              <a:prstGeom prst="straightConnector1">
                <a:avLst/>
              </a:prstGeom>
              <a:noFill/>
              <a:ln w="127000" cap="flat">
                <a:solidFill>
                  <a:schemeClr val="dk1"/>
                </a:solidFill>
                <a:prstDash val="solid"/>
                <a:round/>
                <a:headEnd type="none" w="med" len="med"/>
                <a:tailEnd type="none" w="med" len="med"/>
              </a:ln>
            </p:spPr>
          </p:cxnSp>
          <p:cxnSp>
            <p:nvCxnSpPr>
              <p:cNvPr id="205" name="Shape 375"/>
              <p:cNvCxnSpPr/>
              <p:nvPr/>
            </p:nvCxnSpPr>
            <p:spPr>
              <a:xfrm>
                <a:off x="2514600" y="2057400"/>
                <a:ext cx="261938" cy="0"/>
              </a:xfrm>
              <a:prstGeom prst="straightConnector1">
                <a:avLst/>
              </a:prstGeom>
              <a:noFill/>
              <a:ln w="127000" cap="flat">
                <a:solidFill>
                  <a:schemeClr val="dk1"/>
                </a:solidFill>
                <a:prstDash val="solid"/>
                <a:round/>
                <a:headEnd type="none" w="med" len="med"/>
                <a:tailEnd type="none" w="med" len="med"/>
              </a:ln>
            </p:spPr>
          </p:cxnSp>
          <p:cxnSp>
            <p:nvCxnSpPr>
              <p:cNvPr id="206" name="Shape 376"/>
              <p:cNvCxnSpPr/>
              <p:nvPr/>
            </p:nvCxnSpPr>
            <p:spPr>
              <a:xfrm>
                <a:off x="2743200" y="2057400"/>
                <a:ext cx="261938" cy="0"/>
              </a:xfrm>
              <a:prstGeom prst="straightConnector1">
                <a:avLst/>
              </a:prstGeom>
              <a:noFill/>
              <a:ln w="127000" cap="flat">
                <a:solidFill>
                  <a:schemeClr val="dk1"/>
                </a:solidFill>
                <a:prstDash val="solid"/>
                <a:round/>
                <a:headEnd type="none" w="med" len="med"/>
                <a:tailEnd type="none" w="med" len="med"/>
              </a:ln>
            </p:spPr>
          </p:cxnSp>
          <p:sp>
            <p:nvSpPr>
              <p:cNvPr id="207" name="Shape 377"/>
              <p:cNvSpPr/>
              <p:nvPr/>
            </p:nvSpPr>
            <p:spPr>
              <a:xfrm>
                <a:off x="2133600" y="1981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08" name="Shape 378"/>
              <p:cNvSpPr/>
              <p:nvPr/>
            </p:nvSpPr>
            <p:spPr>
              <a:xfrm>
                <a:off x="2286000" y="1981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09" name="Shape 379"/>
              <p:cNvSpPr/>
              <p:nvPr/>
            </p:nvSpPr>
            <p:spPr>
              <a:xfrm>
                <a:off x="2438400" y="1981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0" name="Shape 380"/>
              <p:cNvSpPr/>
              <p:nvPr/>
            </p:nvSpPr>
            <p:spPr>
              <a:xfrm>
                <a:off x="2590800" y="19812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1" name="Shape 381"/>
              <p:cNvSpPr/>
              <p:nvPr/>
            </p:nvSpPr>
            <p:spPr>
              <a:xfrm>
                <a:off x="2743200" y="1981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2" name="Shape 382"/>
              <p:cNvSpPr/>
              <p:nvPr/>
            </p:nvSpPr>
            <p:spPr>
              <a:xfrm>
                <a:off x="2286000"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3" name="Shape 383"/>
              <p:cNvSpPr/>
              <p:nvPr/>
            </p:nvSpPr>
            <p:spPr>
              <a:xfrm>
                <a:off x="2743200"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4" name="Shape 384"/>
              <p:cNvSpPr/>
              <p:nvPr/>
            </p:nvSpPr>
            <p:spPr>
              <a:xfrm>
                <a:off x="2438400"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5" name="Shape 385"/>
              <p:cNvSpPr/>
              <p:nvPr/>
            </p:nvSpPr>
            <p:spPr>
              <a:xfrm>
                <a:off x="2133600" y="2209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6" name="Shape 386"/>
              <p:cNvSpPr/>
              <p:nvPr/>
            </p:nvSpPr>
            <p:spPr>
              <a:xfrm>
                <a:off x="2590800"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7" name="Shape 387"/>
              <p:cNvSpPr/>
              <p:nvPr/>
            </p:nvSpPr>
            <p:spPr>
              <a:xfrm>
                <a:off x="2286000" y="2438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8" name="Shape 388"/>
              <p:cNvSpPr/>
              <p:nvPr/>
            </p:nvSpPr>
            <p:spPr>
              <a:xfrm>
                <a:off x="2743200" y="2438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19" name="Shape 389"/>
              <p:cNvSpPr/>
              <p:nvPr/>
            </p:nvSpPr>
            <p:spPr>
              <a:xfrm>
                <a:off x="2438400" y="2438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20" name="Shape 390"/>
              <p:cNvSpPr/>
              <p:nvPr/>
            </p:nvSpPr>
            <p:spPr>
              <a:xfrm>
                <a:off x="2133600" y="24384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21" name="Shape 391"/>
              <p:cNvSpPr/>
              <p:nvPr/>
            </p:nvSpPr>
            <p:spPr>
              <a:xfrm>
                <a:off x="2590800" y="2438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22" name="Shape 392"/>
              <p:cNvSpPr/>
              <p:nvPr/>
            </p:nvSpPr>
            <p:spPr>
              <a:xfrm>
                <a:off x="2438400" y="2438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23" name="Shape 393"/>
              <p:cNvSpPr/>
              <p:nvPr/>
            </p:nvSpPr>
            <p:spPr>
              <a:xfrm>
                <a:off x="2133600" y="2438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224" name="Shape 394"/>
              <p:cNvCxnSpPr/>
              <p:nvPr/>
            </p:nvCxnSpPr>
            <p:spPr>
              <a:xfrm>
                <a:off x="2024063"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225" name="Shape 395"/>
              <p:cNvCxnSpPr/>
              <p:nvPr/>
            </p:nvCxnSpPr>
            <p:spPr>
              <a:xfrm>
                <a:off x="2286000"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226" name="Shape 396"/>
              <p:cNvCxnSpPr/>
              <p:nvPr/>
            </p:nvCxnSpPr>
            <p:spPr>
              <a:xfrm>
                <a:off x="2514600"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227" name="Shape 397"/>
              <p:cNvCxnSpPr/>
              <p:nvPr/>
            </p:nvCxnSpPr>
            <p:spPr>
              <a:xfrm>
                <a:off x="2743200" y="3351212"/>
                <a:ext cx="261938" cy="0"/>
              </a:xfrm>
              <a:prstGeom prst="straightConnector1">
                <a:avLst/>
              </a:prstGeom>
              <a:noFill/>
              <a:ln w="127000" cap="flat">
                <a:solidFill>
                  <a:schemeClr val="dk1"/>
                </a:solidFill>
                <a:prstDash val="solid"/>
                <a:round/>
                <a:headEnd type="none" w="med" len="med"/>
                <a:tailEnd type="none" w="med" len="med"/>
              </a:ln>
            </p:spPr>
          </p:cxnSp>
          <p:cxnSp>
            <p:nvCxnSpPr>
              <p:cNvPr id="228" name="Shape 398"/>
              <p:cNvCxnSpPr/>
              <p:nvPr/>
            </p:nvCxnSpPr>
            <p:spPr>
              <a:xfrm>
                <a:off x="2024063"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229" name="Shape 399"/>
              <p:cNvCxnSpPr/>
              <p:nvPr/>
            </p:nvCxnSpPr>
            <p:spPr>
              <a:xfrm>
                <a:off x="2286000"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230" name="Shape 400"/>
              <p:cNvCxnSpPr/>
              <p:nvPr/>
            </p:nvCxnSpPr>
            <p:spPr>
              <a:xfrm>
                <a:off x="2514600"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231" name="Shape 401"/>
              <p:cNvCxnSpPr/>
              <p:nvPr/>
            </p:nvCxnSpPr>
            <p:spPr>
              <a:xfrm>
                <a:off x="2743200" y="3122611"/>
                <a:ext cx="261938" cy="0"/>
              </a:xfrm>
              <a:prstGeom prst="straightConnector1">
                <a:avLst/>
              </a:prstGeom>
              <a:noFill/>
              <a:ln w="127000" cap="flat">
                <a:solidFill>
                  <a:schemeClr val="dk1"/>
                </a:solidFill>
                <a:prstDash val="solid"/>
                <a:round/>
                <a:headEnd type="none" w="med" len="med"/>
                <a:tailEnd type="none" w="med" len="med"/>
              </a:ln>
            </p:spPr>
          </p:cxnSp>
          <p:cxnSp>
            <p:nvCxnSpPr>
              <p:cNvPr id="232" name="Shape 402"/>
              <p:cNvCxnSpPr/>
              <p:nvPr/>
            </p:nvCxnSpPr>
            <p:spPr>
              <a:xfrm>
                <a:off x="2024063" y="2895600"/>
                <a:ext cx="261938" cy="0"/>
              </a:xfrm>
              <a:prstGeom prst="straightConnector1">
                <a:avLst/>
              </a:prstGeom>
              <a:noFill/>
              <a:ln w="127000" cap="flat">
                <a:solidFill>
                  <a:schemeClr val="dk1"/>
                </a:solidFill>
                <a:prstDash val="solid"/>
                <a:round/>
                <a:headEnd type="none" w="med" len="med"/>
                <a:tailEnd type="none" w="med" len="med"/>
              </a:ln>
            </p:spPr>
          </p:cxnSp>
          <p:cxnSp>
            <p:nvCxnSpPr>
              <p:cNvPr id="233" name="Shape 403"/>
              <p:cNvCxnSpPr/>
              <p:nvPr/>
            </p:nvCxnSpPr>
            <p:spPr>
              <a:xfrm>
                <a:off x="2286000" y="2895600"/>
                <a:ext cx="261938" cy="0"/>
              </a:xfrm>
              <a:prstGeom prst="straightConnector1">
                <a:avLst/>
              </a:prstGeom>
              <a:noFill/>
              <a:ln w="127000" cap="flat">
                <a:solidFill>
                  <a:schemeClr val="dk1"/>
                </a:solidFill>
                <a:prstDash val="solid"/>
                <a:round/>
                <a:headEnd type="none" w="med" len="med"/>
                <a:tailEnd type="none" w="med" len="med"/>
              </a:ln>
            </p:spPr>
          </p:cxnSp>
          <p:cxnSp>
            <p:nvCxnSpPr>
              <p:cNvPr id="234" name="Shape 404"/>
              <p:cNvCxnSpPr/>
              <p:nvPr/>
            </p:nvCxnSpPr>
            <p:spPr>
              <a:xfrm>
                <a:off x="2514600" y="2895600"/>
                <a:ext cx="261938" cy="0"/>
              </a:xfrm>
              <a:prstGeom prst="straightConnector1">
                <a:avLst/>
              </a:prstGeom>
              <a:noFill/>
              <a:ln w="127000" cap="flat">
                <a:solidFill>
                  <a:schemeClr val="dk1"/>
                </a:solidFill>
                <a:prstDash val="solid"/>
                <a:round/>
                <a:headEnd type="none" w="med" len="med"/>
                <a:tailEnd type="none" w="med" len="med"/>
              </a:ln>
            </p:spPr>
          </p:cxnSp>
          <p:cxnSp>
            <p:nvCxnSpPr>
              <p:cNvPr id="235" name="Shape 405"/>
              <p:cNvCxnSpPr/>
              <p:nvPr/>
            </p:nvCxnSpPr>
            <p:spPr>
              <a:xfrm>
                <a:off x="2743200" y="2895600"/>
                <a:ext cx="261938" cy="0"/>
              </a:xfrm>
              <a:prstGeom prst="straightConnector1">
                <a:avLst/>
              </a:prstGeom>
              <a:noFill/>
              <a:ln w="127000" cap="flat">
                <a:solidFill>
                  <a:schemeClr val="dk1"/>
                </a:solidFill>
                <a:prstDash val="solid"/>
                <a:round/>
                <a:headEnd type="none" w="med" len="med"/>
                <a:tailEnd type="none" w="med" len="med"/>
              </a:ln>
            </p:spPr>
          </p:cxnSp>
          <p:sp>
            <p:nvSpPr>
              <p:cNvPr id="236" name="Shape 406"/>
              <p:cNvSpPr/>
              <p:nvPr/>
            </p:nvSpPr>
            <p:spPr>
              <a:xfrm>
                <a:off x="2133600" y="2819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7" name="Shape 407"/>
              <p:cNvSpPr/>
              <p:nvPr/>
            </p:nvSpPr>
            <p:spPr>
              <a:xfrm>
                <a:off x="2286000" y="2819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8" name="Shape 408"/>
              <p:cNvSpPr/>
              <p:nvPr/>
            </p:nvSpPr>
            <p:spPr>
              <a:xfrm>
                <a:off x="2438400" y="2819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39" name="Shape 409"/>
              <p:cNvSpPr/>
              <p:nvPr/>
            </p:nvSpPr>
            <p:spPr>
              <a:xfrm>
                <a:off x="2590800" y="28194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0" name="Shape 410"/>
              <p:cNvSpPr/>
              <p:nvPr/>
            </p:nvSpPr>
            <p:spPr>
              <a:xfrm>
                <a:off x="2743200" y="2819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1" name="Shape 411"/>
              <p:cNvSpPr/>
              <p:nvPr/>
            </p:nvSpPr>
            <p:spPr>
              <a:xfrm>
                <a:off x="2286000" y="3048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2" name="Shape 412"/>
              <p:cNvSpPr/>
              <p:nvPr/>
            </p:nvSpPr>
            <p:spPr>
              <a:xfrm>
                <a:off x="2743200"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3" name="Shape 413"/>
              <p:cNvSpPr/>
              <p:nvPr/>
            </p:nvSpPr>
            <p:spPr>
              <a:xfrm>
                <a:off x="2438400"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4" name="Shape 414"/>
              <p:cNvSpPr/>
              <p:nvPr/>
            </p:nvSpPr>
            <p:spPr>
              <a:xfrm>
                <a:off x="2133600" y="3048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5" name="Shape 415"/>
              <p:cNvSpPr/>
              <p:nvPr/>
            </p:nvSpPr>
            <p:spPr>
              <a:xfrm>
                <a:off x="2590800" y="3048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6" name="Shape 416"/>
              <p:cNvSpPr/>
              <p:nvPr/>
            </p:nvSpPr>
            <p:spPr>
              <a:xfrm>
                <a:off x="2286000" y="3276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7" name="Shape 417"/>
              <p:cNvSpPr/>
              <p:nvPr/>
            </p:nvSpPr>
            <p:spPr>
              <a:xfrm>
                <a:off x="2743200"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8" name="Shape 418"/>
              <p:cNvSpPr/>
              <p:nvPr/>
            </p:nvSpPr>
            <p:spPr>
              <a:xfrm>
                <a:off x="2438400"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49" name="Shape 419"/>
              <p:cNvSpPr/>
              <p:nvPr/>
            </p:nvSpPr>
            <p:spPr>
              <a:xfrm>
                <a:off x="2133600" y="3276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0" name="Shape 420"/>
              <p:cNvSpPr/>
              <p:nvPr/>
            </p:nvSpPr>
            <p:spPr>
              <a:xfrm>
                <a:off x="2590800" y="3276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1" name="Shape 421"/>
              <p:cNvSpPr/>
              <p:nvPr/>
            </p:nvSpPr>
            <p:spPr>
              <a:xfrm>
                <a:off x="2438400" y="3276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2" name="Shape 422"/>
              <p:cNvSpPr/>
              <p:nvPr/>
            </p:nvSpPr>
            <p:spPr>
              <a:xfrm>
                <a:off x="2133600" y="3276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3" name="Shape 423"/>
              <p:cNvSpPr/>
              <p:nvPr/>
            </p:nvSpPr>
            <p:spPr>
              <a:xfrm>
                <a:off x="2286000"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4" name="Shape 424"/>
              <p:cNvSpPr/>
              <p:nvPr/>
            </p:nvSpPr>
            <p:spPr>
              <a:xfrm>
                <a:off x="2743200"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5" name="Shape 425"/>
              <p:cNvSpPr/>
              <p:nvPr/>
            </p:nvSpPr>
            <p:spPr>
              <a:xfrm>
                <a:off x="2438400"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6" name="Shape 426"/>
              <p:cNvSpPr/>
              <p:nvPr/>
            </p:nvSpPr>
            <p:spPr>
              <a:xfrm>
                <a:off x="2133600" y="2209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7" name="Shape 427"/>
              <p:cNvSpPr/>
              <p:nvPr/>
            </p:nvSpPr>
            <p:spPr>
              <a:xfrm>
                <a:off x="2590800"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8" name="Shape 428"/>
              <p:cNvSpPr/>
              <p:nvPr/>
            </p:nvSpPr>
            <p:spPr>
              <a:xfrm>
                <a:off x="2438400"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59" name="Shape 429"/>
              <p:cNvSpPr/>
              <p:nvPr/>
            </p:nvSpPr>
            <p:spPr>
              <a:xfrm>
                <a:off x="2133600"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0" name="Shape 430"/>
              <p:cNvSpPr/>
              <p:nvPr/>
            </p:nvSpPr>
            <p:spPr>
              <a:xfrm>
                <a:off x="2133600" y="3048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1" name="Shape 431"/>
              <p:cNvSpPr/>
              <p:nvPr/>
            </p:nvSpPr>
            <p:spPr>
              <a:xfrm>
                <a:off x="2286000"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2" name="Shape 432"/>
              <p:cNvSpPr/>
              <p:nvPr/>
            </p:nvSpPr>
            <p:spPr>
              <a:xfrm>
                <a:off x="2438400" y="3048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3" name="Shape 433"/>
              <p:cNvSpPr/>
              <p:nvPr/>
            </p:nvSpPr>
            <p:spPr>
              <a:xfrm>
                <a:off x="2590800" y="3048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4" name="Shape 434"/>
              <p:cNvSpPr/>
              <p:nvPr/>
            </p:nvSpPr>
            <p:spPr>
              <a:xfrm>
                <a:off x="2743200" y="3048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5" name="Shape 435"/>
              <p:cNvSpPr/>
              <p:nvPr/>
            </p:nvSpPr>
            <p:spPr>
              <a:xfrm>
                <a:off x="2133600" y="3276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6" name="Shape 436"/>
              <p:cNvSpPr/>
              <p:nvPr/>
            </p:nvSpPr>
            <p:spPr>
              <a:xfrm>
                <a:off x="2286000"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7" name="Shape 437"/>
              <p:cNvSpPr/>
              <p:nvPr/>
            </p:nvSpPr>
            <p:spPr>
              <a:xfrm>
                <a:off x="2438400" y="3276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8" name="Shape 438"/>
              <p:cNvSpPr/>
              <p:nvPr/>
            </p:nvSpPr>
            <p:spPr>
              <a:xfrm>
                <a:off x="2590800" y="3276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69" name="Shape 439"/>
              <p:cNvSpPr/>
              <p:nvPr/>
            </p:nvSpPr>
            <p:spPr>
              <a:xfrm>
                <a:off x="2743200" y="3276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0" name="Shape 440"/>
              <p:cNvSpPr/>
              <p:nvPr/>
            </p:nvSpPr>
            <p:spPr>
              <a:xfrm>
                <a:off x="2133600" y="4191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1" name="Shape 441"/>
              <p:cNvSpPr/>
              <p:nvPr/>
            </p:nvSpPr>
            <p:spPr>
              <a:xfrm>
                <a:off x="2286000" y="4191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2" name="Shape 442"/>
              <p:cNvSpPr/>
              <p:nvPr/>
            </p:nvSpPr>
            <p:spPr>
              <a:xfrm>
                <a:off x="2438400" y="4191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3" name="Shape 443"/>
              <p:cNvSpPr/>
              <p:nvPr/>
            </p:nvSpPr>
            <p:spPr>
              <a:xfrm>
                <a:off x="2590800" y="4191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4" name="Shape 444"/>
              <p:cNvSpPr/>
              <p:nvPr/>
            </p:nvSpPr>
            <p:spPr>
              <a:xfrm>
                <a:off x="2743200" y="4191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5" name="Shape 445"/>
              <p:cNvSpPr/>
              <p:nvPr/>
            </p:nvSpPr>
            <p:spPr>
              <a:xfrm>
                <a:off x="2286000" y="4495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6" name="Shape 446"/>
              <p:cNvSpPr/>
              <p:nvPr/>
            </p:nvSpPr>
            <p:spPr>
              <a:xfrm>
                <a:off x="2743200" y="4495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7" name="Shape 447"/>
              <p:cNvSpPr/>
              <p:nvPr/>
            </p:nvSpPr>
            <p:spPr>
              <a:xfrm>
                <a:off x="2438400" y="4495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8" name="Shape 448"/>
              <p:cNvSpPr/>
              <p:nvPr/>
            </p:nvSpPr>
            <p:spPr>
              <a:xfrm>
                <a:off x="2133600" y="4495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79" name="Shape 449"/>
              <p:cNvSpPr/>
              <p:nvPr/>
            </p:nvSpPr>
            <p:spPr>
              <a:xfrm>
                <a:off x="2590800" y="4495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0" name="Shape 450"/>
              <p:cNvSpPr/>
              <p:nvPr/>
            </p:nvSpPr>
            <p:spPr>
              <a:xfrm>
                <a:off x="2286000" y="4800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1" name="Shape 451"/>
              <p:cNvSpPr/>
              <p:nvPr/>
            </p:nvSpPr>
            <p:spPr>
              <a:xfrm>
                <a:off x="2743200" y="4800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2" name="Shape 452"/>
              <p:cNvSpPr/>
              <p:nvPr/>
            </p:nvSpPr>
            <p:spPr>
              <a:xfrm>
                <a:off x="2438400" y="4800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3" name="Shape 453"/>
              <p:cNvSpPr/>
              <p:nvPr/>
            </p:nvSpPr>
            <p:spPr>
              <a:xfrm>
                <a:off x="2133600" y="4800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4" name="Shape 454"/>
              <p:cNvSpPr/>
              <p:nvPr/>
            </p:nvSpPr>
            <p:spPr>
              <a:xfrm>
                <a:off x="2590800" y="4800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5" name="Shape 455"/>
              <p:cNvSpPr/>
              <p:nvPr/>
            </p:nvSpPr>
            <p:spPr>
              <a:xfrm>
                <a:off x="2438400" y="4800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6" name="Shape 456"/>
              <p:cNvSpPr/>
              <p:nvPr/>
            </p:nvSpPr>
            <p:spPr>
              <a:xfrm>
                <a:off x="2133600" y="4800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87" name="Shape 457"/>
              <p:cNvSpPr txBox="1"/>
              <p:nvPr/>
            </p:nvSpPr>
            <p:spPr>
              <a:xfrm>
                <a:off x="2000734" y="3733800"/>
                <a:ext cx="2069185" cy="448384"/>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b="0" i="0" u="none" strike="noStrike" cap="none" baseline="0" dirty="0">
                    <a:solidFill>
                      <a:schemeClr val="dk1"/>
                    </a:solidFill>
                    <a:latin typeface="Arial"/>
                    <a:ea typeface="Arial"/>
                    <a:cs typeface="Arial"/>
                    <a:sym typeface="Arial"/>
                  </a:rPr>
                  <a:t>Variable region</a:t>
                </a:r>
              </a:p>
            </p:txBody>
          </p:sp>
          <p:cxnSp>
            <p:nvCxnSpPr>
              <p:cNvPr id="288" name="Shape 458"/>
              <p:cNvCxnSpPr/>
              <p:nvPr/>
            </p:nvCxnSpPr>
            <p:spPr>
              <a:xfrm rot="10800000">
                <a:off x="3013074" y="4569637"/>
                <a:ext cx="457200" cy="0"/>
              </a:xfrm>
              <a:prstGeom prst="straightConnector1">
                <a:avLst/>
              </a:prstGeom>
              <a:noFill/>
              <a:ln w="9525" cap="flat">
                <a:solidFill>
                  <a:schemeClr val="dk1"/>
                </a:solidFill>
                <a:prstDash val="solid"/>
                <a:round/>
                <a:headEnd type="none" w="med" len="med"/>
                <a:tailEnd type="triangle" w="med" len="med"/>
              </a:ln>
            </p:spPr>
          </p:cxnSp>
          <p:cxnSp>
            <p:nvCxnSpPr>
              <p:cNvPr id="290" name="Shape 460"/>
              <p:cNvCxnSpPr/>
              <p:nvPr/>
            </p:nvCxnSpPr>
            <p:spPr>
              <a:xfrm rot="10800000">
                <a:off x="3013074" y="4874437"/>
                <a:ext cx="457200" cy="0"/>
              </a:xfrm>
              <a:prstGeom prst="straightConnector1">
                <a:avLst/>
              </a:prstGeom>
              <a:noFill/>
              <a:ln w="9525" cap="flat">
                <a:solidFill>
                  <a:schemeClr val="dk1"/>
                </a:solidFill>
                <a:prstDash val="solid"/>
                <a:round/>
                <a:headEnd type="none" w="med" len="med"/>
                <a:tailEnd type="triangle" w="med" len="med"/>
              </a:ln>
            </p:spPr>
          </p:cxnSp>
          <p:sp>
            <p:nvSpPr>
              <p:cNvPr id="291" name="Shape 461"/>
              <p:cNvSpPr txBox="1"/>
              <p:nvPr/>
            </p:nvSpPr>
            <p:spPr>
              <a:xfrm>
                <a:off x="3013074" y="4570473"/>
                <a:ext cx="1088028" cy="403541"/>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sz="1200" b="0" i="0" u="none" strike="noStrike" cap="none" baseline="0" dirty="0">
                    <a:solidFill>
                      <a:schemeClr val="dk1"/>
                    </a:solidFill>
                    <a:latin typeface="Courier New"/>
                    <a:ea typeface="Courier New"/>
                    <a:cs typeface="Courier New"/>
                    <a:sym typeface="Courier New"/>
                  </a:rPr>
                  <a:t>GAAGC</a:t>
                </a:r>
              </a:p>
            </p:txBody>
          </p:sp>
          <p:cxnSp>
            <p:nvCxnSpPr>
              <p:cNvPr id="292" name="Shape 462"/>
              <p:cNvCxnSpPr/>
              <p:nvPr/>
            </p:nvCxnSpPr>
            <p:spPr>
              <a:xfrm rot="10800000">
                <a:off x="3013074" y="4264837"/>
                <a:ext cx="457200" cy="0"/>
              </a:xfrm>
              <a:prstGeom prst="straightConnector1">
                <a:avLst/>
              </a:prstGeom>
              <a:noFill/>
              <a:ln w="9525" cap="flat">
                <a:solidFill>
                  <a:schemeClr val="dk1"/>
                </a:solidFill>
                <a:prstDash val="solid"/>
                <a:round/>
                <a:headEnd type="none" w="med" len="med"/>
                <a:tailEnd type="triangle" w="med" len="med"/>
              </a:ln>
            </p:spPr>
          </p:cxnSp>
          <p:sp>
            <p:nvSpPr>
              <p:cNvPr id="293" name="Shape 463"/>
              <p:cNvSpPr txBox="1"/>
              <p:nvPr/>
            </p:nvSpPr>
            <p:spPr>
              <a:xfrm>
                <a:off x="3013074" y="3974066"/>
                <a:ext cx="949326" cy="403541"/>
              </a:xfrm>
              <a:prstGeom prst="rect">
                <a:avLst/>
              </a:prstGeom>
              <a:noFill/>
              <a:ln>
                <a:noFill/>
              </a:ln>
            </p:spPr>
            <p:txBody>
              <a:bodyPr wrap="square" lIns="91425" tIns="45700" rIns="91425" bIns="45700" anchor="t" anchorCtr="0">
                <a:spAutoFit/>
              </a:bodyPr>
              <a:lstStyle/>
              <a:p>
                <a:pPr lvl="0">
                  <a:buSzPct val="25000"/>
                </a:pPr>
                <a:r>
                  <a:rPr lang="en-US" sz="1200">
                    <a:solidFill>
                      <a:schemeClr val="dk1"/>
                    </a:solidFill>
                    <a:latin typeface="Courier New"/>
                    <a:ea typeface="Courier New"/>
                    <a:cs typeface="Courier New"/>
                    <a:sym typeface="Courier New"/>
                  </a:rPr>
                  <a:t>ACCTG</a:t>
                </a:r>
                <a:endParaRPr lang="en-US" sz="1200" b="0" i="0" u="none" strike="noStrike" cap="none" baseline="0" dirty="0">
                  <a:solidFill>
                    <a:schemeClr val="dk1"/>
                  </a:solidFill>
                  <a:latin typeface="Courier New"/>
                  <a:ea typeface="Courier New"/>
                  <a:cs typeface="Courier New"/>
                  <a:sym typeface="Courier New"/>
                </a:endParaRPr>
              </a:p>
            </p:txBody>
          </p:sp>
        </p:grpSp>
      </p:grpSp>
      <p:grpSp>
        <p:nvGrpSpPr>
          <p:cNvPr id="294" name="Shape 464"/>
          <p:cNvGrpSpPr/>
          <p:nvPr/>
        </p:nvGrpSpPr>
        <p:grpSpPr>
          <a:xfrm>
            <a:off x="6565989" y="708384"/>
            <a:ext cx="1300905" cy="1673526"/>
            <a:chOff x="5791200" y="1066800"/>
            <a:chExt cx="1895474" cy="2438399"/>
          </a:xfrm>
        </p:grpSpPr>
        <p:sp>
          <p:nvSpPr>
            <p:cNvPr id="295" name="Shape 465"/>
            <p:cNvSpPr/>
            <p:nvPr/>
          </p:nvSpPr>
          <p:spPr>
            <a:xfrm>
              <a:off x="7381875" y="15240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nvGrpSpPr>
            <p:cNvPr id="296" name="Shape 466"/>
            <p:cNvGrpSpPr/>
            <p:nvPr/>
          </p:nvGrpSpPr>
          <p:grpSpPr>
            <a:xfrm>
              <a:off x="5791200" y="1066800"/>
              <a:ext cx="1895474" cy="2438399"/>
              <a:chOff x="5791200" y="1066800"/>
              <a:chExt cx="1895474" cy="2438399"/>
            </a:xfrm>
          </p:grpSpPr>
          <p:sp>
            <p:nvSpPr>
              <p:cNvPr id="297" name="Shape 467"/>
              <p:cNvSpPr/>
              <p:nvPr/>
            </p:nvSpPr>
            <p:spPr>
              <a:xfrm>
                <a:off x="5791200" y="1066800"/>
                <a:ext cx="152399" cy="2438399"/>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298" name="Shape 468"/>
              <p:cNvSpPr txBox="1"/>
              <p:nvPr/>
            </p:nvSpPr>
            <p:spPr>
              <a:xfrm rot="16200000">
                <a:off x="5547131" y="2054193"/>
                <a:ext cx="1218072" cy="403541"/>
              </a:xfrm>
              <a:prstGeom prst="rect">
                <a:avLst/>
              </a:prstGeom>
              <a:noFill/>
              <a:ln>
                <a:noFill/>
              </a:ln>
            </p:spPr>
            <p:txBody>
              <a:bodyPr wrap="square" lIns="91425" tIns="45700" rIns="91425" bIns="45700" anchor="t" anchorCtr="0">
                <a:spAutoFit/>
              </a:bodyPr>
              <a:lstStyle/>
              <a:p>
                <a:pPr marL="0" marR="0" lvl="0" indent="0" algn="ctr" rtl="0">
                  <a:spcBef>
                    <a:spcPts val="0"/>
                  </a:spcBef>
                  <a:buSzPct val="25000"/>
                  <a:buNone/>
                </a:pPr>
                <a:r>
                  <a:rPr lang="en-US" sz="1200" b="0" i="0" u="none" strike="noStrike" cap="none" baseline="0" dirty="0">
                    <a:solidFill>
                      <a:schemeClr val="dk1"/>
                    </a:solidFill>
                    <a:latin typeface="Calibri"/>
                    <a:ea typeface="Calibri"/>
                    <a:cs typeface="Calibri"/>
                    <a:sym typeface="Calibri"/>
                  </a:rPr>
                  <a:t>Pool</a:t>
                </a:r>
              </a:p>
            </p:txBody>
          </p:sp>
          <p:cxnSp>
            <p:nvCxnSpPr>
              <p:cNvPr id="299" name="Shape 469"/>
              <p:cNvCxnSpPr/>
              <p:nvPr/>
            </p:nvCxnSpPr>
            <p:spPr>
              <a:xfrm>
                <a:off x="6400800" y="2055811"/>
                <a:ext cx="261938" cy="0"/>
              </a:xfrm>
              <a:prstGeom prst="straightConnector1">
                <a:avLst/>
              </a:prstGeom>
              <a:noFill/>
              <a:ln w="127000" cap="flat">
                <a:solidFill>
                  <a:schemeClr val="dk1"/>
                </a:solidFill>
                <a:prstDash val="solid"/>
                <a:round/>
                <a:headEnd type="none" w="med" len="med"/>
                <a:tailEnd type="none" w="med" len="med"/>
              </a:ln>
            </p:spPr>
          </p:cxnSp>
          <p:cxnSp>
            <p:nvCxnSpPr>
              <p:cNvPr id="300" name="Shape 470"/>
              <p:cNvCxnSpPr/>
              <p:nvPr/>
            </p:nvCxnSpPr>
            <p:spPr>
              <a:xfrm>
                <a:off x="6662736" y="2055811"/>
                <a:ext cx="261938" cy="0"/>
              </a:xfrm>
              <a:prstGeom prst="straightConnector1">
                <a:avLst/>
              </a:prstGeom>
              <a:noFill/>
              <a:ln w="127000" cap="flat">
                <a:solidFill>
                  <a:schemeClr val="dk1"/>
                </a:solidFill>
                <a:prstDash val="solid"/>
                <a:round/>
                <a:headEnd type="none" w="med" len="med"/>
                <a:tailEnd type="none" w="med" len="med"/>
              </a:ln>
            </p:spPr>
          </p:cxnSp>
          <p:cxnSp>
            <p:nvCxnSpPr>
              <p:cNvPr id="301" name="Shape 471"/>
              <p:cNvCxnSpPr/>
              <p:nvPr/>
            </p:nvCxnSpPr>
            <p:spPr>
              <a:xfrm>
                <a:off x="6891336" y="2055811"/>
                <a:ext cx="261938" cy="0"/>
              </a:xfrm>
              <a:prstGeom prst="straightConnector1">
                <a:avLst/>
              </a:prstGeom>
              <a:noFill/>
              <a:ln w="127000" cap="flat">
                <a:solidFill>
                  <a:schemeClr val="dk1"/>
                </a:solidFill>
                <a:prstDash val="solid"/>
                <a:round/>
                <a:headEnd type="none" w="med" len="med"/>
                <a:tailEnd type="none" w="med" len="med"/>
              </a:ln>
            </p:spPr>
          </p:cxnSp>
          <p:cxnSp>
            <p:nvCxnSpPr>
              <p:cNvPr id="302" name="Shape 472"/>
              <p:cNvCxnSpPr/>
              <p:nvPr/>
            </p:nvCxnSpPr>
            <p:spPr>
              <a:xfrm>
                <a:off x="7119936" y="2055811"/>
                <a:ext cx="261938" cy="0"/>
              </a:xfrm>
              <a:prstGeom prst="straightConnector1">
                <a:avLst/>
              </a:prstGeom>
              <a:noFill/>
              <a:ln w="127000" cap="flat">
                <a:solidFill>
                  <a:schemeClr val="dk1"/>
                </a:solidFill>
                <a:prstDash val="solid"/>
                <a:round/>
                <a:headEnd type="none" w="med" len="med"/>
                <a:tailEnd type="none" w="med" len="med"/>
              </a:ln>
            </p:spPr>
          </p:cxnSp>
          <p:cxnSp>
            <p:nvCxnSpPr>
              <p:cNvPr id="303" name="Shape 473"/>
              <p:cNvCxnSpPr/>
              <p:nvPr/>
            </p:nvCxnSpPr>
            <p:spPr>
              <a:xfrm>
                <a:off x="6400800" y="2970211"/>
                <a:ext cx="261938" cy="0"/>
              </a:xfrm>
              <a:prstGeom prst="straightConnector1">
                <a:avLst/>
              </a:prstGeom>
              <a:noFill/>
              <a:ln w="127000" cap="flat">
                <a:solidFill>
                  <a:schemeClr val="dk1"/>
                </a:solidFill>
                <a:prstDash val="solid"/>
                <a:round/>
                <a:headEnd type="none" w="med" len="med"/>
                <a:tailEnd type="none" w="med" len="med"/>
              </a:ln>
            </p:spPr>
          </p:cxnSp>
          <p:cxnSp>
            <p:nvCxnSpPr>
              <p:cNvPr id="304" name="Shape 474"/>
              <p:cNvCxnSpPr/>
              <p:nvPr/>
            </p:nvCxnSpPr>
            <p:spPr>
              <a:xfrm>
                <a:off x="6662736" y="2970211"/>
                <a:ext cx="261938" cy="0"/>
              </a:xfrm>
              <a:prstGeom prst="straightConnector1">
                <a:avLst/>
              </a:prstGeom>
              <a:noFill/>
              <a:ln w="127000" cap="flat">
                <a:solidFill>
                  <a:schemeClr val="dk1"/>
                </a:solidFill>
                <a:prstDash val="solid"/>
                <a:round/>
                <a:headEnd type="none" w="med" len="med"/>
                <a:tailEnd type="none" w="med" len="med"/>
              </a:ln>
            </p:spPr>
          </p:cxnSp>
          <p:cxnSp>
            <p:nvCxnSpPr>
              <p:cNvPr id="305" name="Shape 475"/>
              <p:cNvCxnSpPr/>
              <p:nvPr/>
            </p:nvCxnSpPr>
            <p:spPr>
              <a:xfrm>
                <a:off x="6891336" y="2970211"/>
                <a:ext cx="261938" cy="0"/>
              </a:xfrm>
              <a:prstGeom prst="straightConnector1">
                <a:avLst/>
              </a:prstGeom>
              <a:noFill/>
              <a:ln w="127000" cap="flat">
                <a:solidFill>
                  <a:schemeClr val="dk1"/>
                </a:solidFill>
                <a:prstDash val="solid"/>
                <a:round/>
                <a:headEnd type="none" w="med" len="med"/>
                <a:tailEnd type="none" w="med" len="med"/>
              </a:ln>
            </p:spPr>
          </p:cxnSp>
          <p:cxnSp>
            <p:nvCxnSpPr>
              <p:cNvPr id="306" name="Shape 476"/>
              <p:cNvCxnSpPr/>
              <p:nvPr/>
            </p:nvCxnSpPr>
            <p:spPr>
              <a:xfrm>
                <a:off x="7119936" y="2970211"/>
                <a:ext cx="261938" cy="0"/>
              </a:xfrm>
              <a:prstGeom prst="straightConnector1">
                <a:avLst/>
              </a:prstGeom>
              <a:noFill/>
              <a:ln w="127000" cap="flat">
                <a:solidFill>
                  <a:schemeClr val="dk1"/>
                </a:solidFill>
                <a:prstDash val="solid"/>
                <a:round/>
                <a:headEnd type="none" w="med" len="med"/>
                <a:tailEnd type="none" w="med" len="med"/>
              </a:ln>
            </p:spPr>
          </p:cxnSp>
          <p:cxnSp>
            <p:nvCxnSpPr>
              <p:cNvPr id="307" name="Shape 477"/>
              <p:cNvCxnSpPr/>
              <p:nvPr/>
            </p:nvCxnSpPr>
            <p:spPr>
              <a:xfrm>
                <a:off x="6400800" y="1600200"/>
                <a:ext cx="261938" cy="0"/>
              </a:xfrm>
              <a:prstGeom prst="straightConnector1">
                <a:avLst/>
              </a:prstGeom>
              <a:noFill/>
              <a:ln w="127000" cap="flat">
                <a:solidFill>
                  <a:schemeClr val="dk1"/>
                </a:solidFill>
                <a:prstDash val="solid"/>
                <a:round/>
                <a:headEnd type="none" w="med" len="med"/>
                <a:tailEnd type="none" w="med" len="med"/>
              </a:ln>
            </p:spPr>
          </p:cxnSp>
          <p:cxnSp>
            <p:nvCxnSpPr>
              <p:cNvPr id="308" name="Shape 478"/>
              <p:cNvCxnSpPr/>
              <p:nvPr/>
            </p:nvCxnSpPr>
            <p:spPr>
              <a:xfrm>
                <a:off x="6662736" y="1600200"/>
                <a:ext cx="261938" cy="0"/>
              </a:xfrm>
              <a:prstGeom prst="straightConnector1">
                <a:avLst/>
              </a:prstGeom>
              <a:noFill/>
              <a:ln w="127000" cap="flat">
                <a:solidFill>
                  <a:schemeClr val="dk1"/>
                </a:solidFill>
                <a:prstDash val="solid"/>
                <a:round/>
                <a:headEnd type="none" w="med" len="med"/>
                <a:tailEnd type="none" w="med" len="med"/>
              </a:ln>
            </p:spPr>
          </p:cxnSp>
          <p:cxnSp>
            <p:nvCxnSpPr>
              <p:cNvPr id="309" name="Shape 479"/>
              <p:cNvCxnSpPr/>
              <p:nvPr/>
            </p:nvCxnSpPr>
            <p:spPr>
              <a:xfrm>
                <a:off x="6891336" y="1600200"/>
                <a:ext cx="261938" cy="0"/>
              </a:xfrm>
              <a:prstGeom prst="straightConnector1">
                <a:avLst/>
              </a:prstGeom>
              <a:noFill/>
              <a:ln w="127000" cap="flat">
                <a:solidFill>
                  <a:schemeClr val="dk1"/>
                </a:solidFill>
                <a:prstDash val="solid"/>
                <a:round/>
                <a:headEnd type="none" w="med" len="med"/>
                <a:tailEnd type="none" w="med" len="med"/>
              </a:ln>
            </p:spPr>
          </p:cxnSp>
          <p:cxnSp>
            <p:nvCxnSpPr>
              <p:cNvPr id="310" name="Shape 480"/>
              <p:cNvCxnSpPr/>
              <p:nvPr/>
            </p:nvCxnSpPr>
            <p:spPr>
              <a:xfrm>
                <a:off x="7119936" y="1600200"/>
                <a:ext cx="261938" cy="0"/>
              </a:xfrm>
              <a:prstGeom prst="straightConnector1">
                <a:avLst/>
              </a:prstGeom>
              <a:noFill/>
              <a:ln w="127000" cap="flat">
                <a:solidFill>
                  <a:schemeClr val="dk1"/>
                </a:solidFill>
                <a:prstDash val="solid"/>
                <a:round/>
                <a:headEnd type="none" w="med" len="med"/>
                <a:tailEnd type="none" w="med" len="med"/>
              </a:ln>
            </p:spPr>
          </p:cxnSp>
          <p:sp>
            <p:nvSpPr>
              <p:cNvPr id="311" name="Shape 481"/>
              <p:cNvSpPr/>
              <p:nvPr/>
            </p:nvSpPr>
            <p:spPr>
              <a:xfrm>
                <a:off x="6510337" y="1524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2" name="Shape 482"/>
              <p:cNvSpPr/>
              <p:nvPr/>
            </p:nvSpPr>
            <p:spPr>
              <a:xfrm>
                <a:off x="6662736" y="1524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3" name="Shape 483"/>
              <p:cNvSpPr/>
              <p:nvPr/>
            </p:nvSpPr>
            <p:spPr>
              <a:xfrm>
                <a:off x="6815136" y="1524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4" name="Shape 484"/>
              <p:cNvSpPr/>
              <p:nvPr/>
            </p:nvSpPr>
            <p:spPr>
              <a:xfrm>
                <a:off x="6967536" y="1524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5" name="Shape 485"/>
              <p:cNvSpPr/>
              <p:nvPr/>
            </p:nvSpPr>
            <p:spPr>
              <a:xfrm>
                <a:off x="7119936" y="1524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6" name="Shape 486"/>
              <p:cNvSpPr/>
              <p:nvPr/>
            </p:nvSpPr>
            <p:spPr>
              <a:xfrm>
                <a:off x="6662736" y="2895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7" name="Shape 487"/>
              <p:cNvSpPr/>
              <p:nvPr/>
            </p:nvSpPr>
            <p:spPr>
              <a:xfrm>
                <a:off x="7119936" y="2895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8" name="Shape 488"/>
              <p:cNvSpPr/>
              <p:nvPr/>
            </p:nvSpPr>
            <p:spPr>
              <a:xfrm>
                <a:off x="6815136" y="2895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19" name="Shape 489"/>
              <p:cNvSpPr/>
              <p:nvPr/>
            </p:nvSpPr>
            <p:spPr>
              <a:xfrm>
                <a:off x="6510337" y="2895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0" name="Shape 490"/>
              <p:cNvSpPr/>
              <p:nvPr/>
            </p:nvSpPr>
            <p:spPr>
              <a:xfrm>
                <a:off x="6967536" y="2895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1" name="Shape 491"/>
              <p:cNvSpPr/>
              <p:nvPr/>
            </p:nvSpPr>
            <p:spPr>
              <a:xfrm>
                <a:off x="6662736" y="1981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2" name="Shape 492"/>
              <p:cNvSpPr/>
              <p:nvPr/>
            </p:nvSpPr>
            <p:spPr>
              <a:xfrm>
                <a:off x="7119936" y="1981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3" name="Shape 493"/>
              <p:cNvSpPr/>
              <p:nvPr/>
            </p:nvSpPr>
            <p:spPr>
              <a:xfrm>
                <a:off x="6815136" y="1981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4" name="Shape 494"/>
              <p:cNvSpPr/>
              <p:nvPr/>
            </p:nvSpPr>
            <p:spPr>
              <a:xfrm>
                <a:off x="6510337" y="19812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5" name="Shape 495"/>
              <p:cNvSpPr/>
              <p:nvPr/>
            </p:nvSpPr>
            <p:spPr>
              <a:xfrm>
                <a:off x="6967536" y="1981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6" name="Shape 496"/>
              <p:cNvSpPr/>
              <p:nvPr/>
            </p:nvSpPr>
            <p:spPr>
              <a:xfrm>
                <a:off x="6815136" y="1981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7" name="Shape 497"/>
              <p:cNvSpPr/>
              <p:nvPr/>
            </p:nvSpPr>
            <p:spPr>
              <a:xfrm>
                <a:off x="6510337" y="1981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8" name="Shape 498"/>
              <p:cNvSpPr/>
              <p:nvPr/>
            </p:nvSpPr>
            <p:spPr>
              <a:xfrm>
                <a:off x="7381875" y="28956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29" name="Shape 499"/>
              <p:cNvSpPr/>
              <p:nvPr/>
            </p:nvSpPr>
            <p:spPr>
              <a:xfrm>
                <a:off x="7381875" y="19812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330" name="Shape 500"/>
              <p:cNvCxnSpPr/>
              <p:nvPr/>
            </p:nvCxnSpPr>
            <p:spPr>
              <a:xfrm>
                <a:off x="6400800" y="1370012"/>
                <a:ext cx="261938" cy="0"/>
              </a:xfrm>
              <a:prstGeom prst="straightConnector1">
                <a:avLst/>
              </a:prstGeom>
              <a:noFill/>
              <a:ln w="127000" cap="flat">
                <a:solidFill>
                  <a:schemeClr val="dk1"/>
                </a:solidFill>
                <a:prstDash val="solid"/>
                <a:round/>
                <a:headEnd type="none" w="med" len="med"/>
                <a:tailEnd type="none" w="med" len="med"/>
              </a:ln>
            </p:spPr>
          </p:cxnSp>
          <p:cxnSp>
            <p:nvCxnSpPr>
              <p:cNvPr id="331" name="Shape 501"/>
              <p:cNvCxnSpPr/>
              <p:nvPr/>
            </p:nvCxnSpPr>
            <p:spPr>
              <a:xfrm>
                <a:off x="6662736" y="1370012"/>
                <a:ext cx="261938" cy="0"/>
              </a:xfrm>
              <a:prstGeom prst="straightConnector1">
                <a:avLst/>
              </a:prstGeom>
              <a:noFill/>
              <a:ln w="127000" cap="flat">
                <a:solidFill>
                  <a:schemeClr val="dk1"/>
                </a:solidFill>
                <a:prstDash val="solid"/>
                <a:round/>
                <a:headEnd type="none" w="med" len="med"/>
                <a:tailEnd type="none" w="med" len="med"/>
              </a:ln>
            </p:spPr>
          </p:cxnSp>
          <p:cxnSp>
            <p:nvCxnSpPr>
              <p:cNvPr id="332" name="Shape 502"/>
              <p:cNvCxnSpPr/>
              <p:nvPr/>
            </p:nvCxnSpPr>
            <p:spPr>
              <a:xfrm>
                <a:off x="6891336" y="1370012"/>
                <a:ext cx="261938" cy="0"/>
              </a:xfrm>
              <a:prstGeom prst="straightConnector1">
                <a:avLst/>
              </a:prstGeom>
              <a:noFill/>
              <a:ln w="127000" cap="flat">
                <a:solidFill>
                  <a:schemeClr val="dk1"/>
                </a:solidFill>
                <a:prstDash val="solid"/>
                <a:round/>
                <a:headEnd type="none" w="med" len="med"/>
                <a:tailEnd type="none" w="med" len="med"/>
              </a:ln>
            </p:spPr>
          </p:cxnSp>
          <p:cxnSp>
            <p:nvCxnSpPr>
              <p:cNvPr id="333" name="Shape 503"/>
              <p:cNvCxnSpPr/>
              <p:nvPr/>
            </p:nvCxnSpPr>
            <p:spPr>
              <a:xfrm>
                <a:off x="7119936" y="1370012"/>
                <a:ext cx="261938" cy="0"/>
              </a:xfrm>
              <a:prstGeom prst="straightConnector1">
                <a:avLst/>
              </a:prstGeom>
              <a:noFill/>
              <a:ln w="127000" cap="flat">
                <a:solidFill>
                  <a:schemeClr val="dk1"/>
                </a:solidFill>
                <a:prstDash val="solid"/>
                <a:round/>
                <a:headEnd type="none" w="med" len="med"/>
                <a:tailEnd type="none" w="med" len="med"/>
              </a:ln>
            </p:spPr>
          </p:cxnSp>
          <p:cxnSp>
            <p:nvCxnSpPr>
              <p:cNvPr id="334" name="Shape 504"/>
              <p:cNvCxnSpPr/>
              <p:nvPr/>
            </p:nvCxnSpPr>
            <p:spPr>
              <a:xfrm>
                <a:off x="6400800"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335" name="Shape 505"/>
              <p:cNvCxnSpPr/>
              <p:nvPr/>
            </p:nvCxnSpPr>
            <p:spPr>
              <a:xfrm>
                <a:off x="6662736"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336" name="Shape 506"/>
              <p:cNvCxnSpPr/>
              <p:nvPr/>
            </p:nvCxnSpPr>
            <p:spPr>
              <a:xfrm>
                <a:off x="6891336"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337" name="Shape 507"/>
              <p:cNvCxnSpPr/>
              <p:nvPr/>
            </p:nvCxnSpPr>
            <p:spPr>
              <a:xfrm>
                <a:off x="7119936" y="2284411"/>
                <a:ext cx="261938" cy="0"/>
              </a:xfrm>
              <a:prstGeom prst="straightConnector1">
                <a:avLst/>
              </a:prstGeom>
              <a:noFill/>
              <a:ln w="127000" cap="flat">
                <a:solidFill>
                  <a:schemeClr val="dk1"/>
                </a:solidFill>
                <a:prstDash val="solid"/>
                <a:round/>
                <a:headEnd type="none" w="med" len="med"/>
                <a:tailEnd type="none" w="med" len="med"/>
              </a:ln>
            </p:spPr>
          </p:cxnSp>
          <p:cxnSp>
            <p:nvCxnSpPr>
              <p:cNvPr id="338" name="Shape 508"/>
              <p:cNvCxnSpPr/>
              <p:nvPr/>
            </p:nvCxnSpPr>
            <p:spPr>
              <a:xfrm>
                <a:off x="6400800" y="3200400"/>
                <a:ext cx="261938" cy="0"/>
              </a:xfrm>
              <a:prstGeom prst="straightConnector1">
                <a:avLst/>
              </a:prstGeom>
              <a:noFill/>
              <a:ln w="127000" cap="flat">
                <a:solidFill>
                  <a:schemeClr val="dk1"/>
                </a:solidFill>
                <a:prstDash val="solid"/>
                <a:round/>
                <a:headEnd type="none" w="med" len="med"/>
                <a:tailEnd type="none" w="med" len="med"/>
              </a:ln>
            </p:spPr>
          </p:cxnSp>
          <p:cxnSp>
            <p:nvCxnSpPr>
              <p:cNvPr id="339" name="Shape 509"/>
              <p:cNvCxnSpPr/>
              <p:nvPr/>
            </p:nvCxnSpPr>
            <p:spPr>
              <a:xfrm>
                <a:off x="6662736" y="3200400"/>
                <a:ext cx="261938" cy="0"/>
              </a:xfrm>
              <a:prstGeom prst="straightConnector1">
                <a:avLst/>
              </a:prstGeom>
              <a:noFill/>
              <a:ln w="127000" cap="flat">
                <a:solidFill>
                  <a:schemeClr val="dk1"/>
                </a:solidFill>
                <a:prstDash val="solid"/>
                <a:round/>
                <a:headEnd type="none" w="med" len="med"/>
                <a:tailEnd type="none" w="med" len="med"/>
              </a:ln>
            </p:spPr>
          </p:cxnSp>
          <p:cxnSp>
            <p:nvCxnSpPr>
              <p:cNvPr id="340" name="Shape 510"/>
              <p:cNvCxnSpPr/>
              <p:nvPr/>
            </p:nvCxnSpPr>
            <p:spPr>
              <a:xfrm>
                <a:off x="6891336" y="3200400"/>
                <a:ext cx="261938" cy="0"/>
              </a:xfrm>
              <a:prstGeom prst="straightConnector1">
                <a:avLst/>
              </a:prstGeom>
              <a:noFill/>
              <a:ln w="127000" cap="flat">
                <a:solidFill>
                  <a:schemeClr val="dk1"/>
                </a:solidFill>
                <a:prstDash val="solid"/>
                <a:round/>
                <a:headEnd type="none" w="med" len="med"/>
                <a:tailEnd type="none" w="med" len="med"/>
              </a:ln>
            </p:spPr>
          </p:cxnSp>
          <p:cxnSp>
            <p:nvCxnSpPr>
              <p:cNvPr id="341" name="Shape 511"/>
              <p:cNvCxnSpPr/>
              <p:nvPr/>
            </p:nvCxnSpPr>
            <p:spPr>
              <a:xfrm>
                <a:off x="7119936" y="3200400"/>
                <a:ext cx="261938" cy="0"/>
              </a:xfrm>
              <a:prstGeom prst="straightConnector1">
                <a:avLst/>
              </a:prstGeom>
              <a:noFill/>
              <a:ln w="127000" cap="flat">
                <a:solidFill>
                  <a:schemeClr val="dk1"/>
                </a:solidFill>
                <a:prstDash val="solid"/>
                <a:round/>
                <a:headEnd type="none" w="med" len="med"/>
                <a:tailEnd type="none" w="med" len="med"/>
              </a:ln>
            </p:spPr>
          </p:cxnSp>
          <p:sp>
            <p:nvSpPr>
              <p:cNvPr id="342" name="Shape 512"/>
              <p:cNvSpPr/>
              <p:nvPr/>
            </p:nvSpPr>
            <p:spPr>
              <a:xfrm>
                <a:off x="6510337" y="31242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3" name="Shape 513"/>
              <p:cNvSpPr/>
              <p:nvPr/>
            </p:nvSpPr>
            <p:spPr>
              <a:xfrm>
                <a:off x="6662736" y="3124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4" name="Shape 514"/>
              <p:cNvSpPr/>
              <p:nvPr/>
            </p:nvSpPr>
            <p:spPr>
              <a:xfrm>
                <a:off x="6815136" y="31242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5" name="Shape 515"/>
              <p:cNvSpPr/>
              <p:nvPr/>
            </p:nvSpPr>
            <p:spPr>
              <a:xfrm>
                <a:off x="6967536" y="31242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6" name="Shape 516"/>
              <p:cNvSpPr/>
              <p:nvPr/>
            </p:nvSpPr>
            <p:spPr>
              <a:xfrm>
                <a:off x="7119936" y="31242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7" name="Shape 517"/>
              <p:cNvSpPr/>
              <p:nvPr/>
            </p:nvSpPr>
            <p:spPr>
              <a:xfrm>
                <a:off x="6662736"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8" name="Shape 518"/>
              <p:cNvSpPr/>
              <p:nvPr/>
            </p:nvSpPr>
            <p:spPr>
              <a:xfrm>
                <a:off x="7119936"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49" name="Shape 519"/>
              <p:cNvSpPr/>
              <p:nvPr/>
            </p:nvSpPr>
            <p:spPr>
              <a:xfrm>
                <a:off x="6815136"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0" name="Shape 520"/>
              <p:cNvSpPr/>
              <p:nvPr/>
            </p:nvSpPr>
            <p:spPr>
              <a:xfrm>
                <a:off x="6510337" y="2209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1" name="Shape 521"/>
              <p:cNvSpPr/>
              <p:nvPr/>
            </p:nvSpPr>
            <p:spPr>
              <a:xfrm>
                <a:off x="6967536"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2" name="Shape 522"/>
              <p:cNvSpPr/>
              <p:nvPr/>
            </p:nvSpPr>
            <p:spPr>
              <a:xfrm>
                <a:off x="6662736" y="1295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3" name="Shape 523"/>
              <p:cNvSpPr/>
              <p:nvPr/>
            </p:nvSpPr>
            <p:spPr>
              <a:xfrm>
                <a:off x="7119936" y="1295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4" name="Shape 524"/>
              <p:cNvSpPr/>
              <p:nvPr/>
            </p:nvSpPr>
            <p:spPr>
              <a:xfrm>
                <a:off x="6815136" y="1295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5" name="Shape 525"/>
              <p:cNvSpPr/>
              <p:nvPr/>
            </p:nvSpPr>
            <p:spPr>
              <a:xfrm>
                <a:off x="6510337" y="12954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6" name="Shape 526"/>
              <p:cNvSpPr/>
              <p:nvPr/>
            </p:nvSpPr>
            <p:spPr>
              <a:xfrm>
                <a:off x="6967536" y="1295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7" name="Shape 527"/>
              <p:cNvSpPr/>
              <p:nvPr/>
            </p:nvSpPr>
            <p:spPr>
              <a:xfrm>
                <a:off x="6815136" y="1295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8" name="Shape 528"/>
              <p:cNvSpPr/>
              <p:nvPr/>
            </p:nvSpPr>
            <p:spPr>
              <a:xfrm>
                <a:off x="6510337" y="1295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59" name="Shape 529"/>
              <p:cNvSpPr/>
              <p:nvPr/>
            </p:nvSpPr>
            <p:spPr>
              <a:xfrm>
                <a:off x="6662736"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0" name="Shape 530"/>
              <p:cNvSpPr/>
              <p:nvPr/>
            </p:nvSpPr>
            <p:spPr>
              <a:xfrm>
                <a:off x="7119936"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1" name="Shape 531"/>
              <p:cNvSpPr/>
              <p:nvPr/>
            </p:nvSpPr>
            <p:spPr>
              <a:xfrm>
                <a:off x="6815136" y="22098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2" name="Shape 532"/>
              <p:cNvSpPr/>
              <p:nvPr/>
            </p:nvSpPr>
            <p:spPr>
              <a:xfrm>
                <a:off x="6510337" y="22098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3" name="Shape 533"/>
              <p:cNvSpPr/>
              <p:nvPr/>
            </p:nvSpPr>
            <p:spPr>
              <a:xfrm>
                <a:off x="6967536"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4" name="Shape 534"/>
              <p:cNvSpPr/>
              <p:nvPr/>
            </p:nvSpPr>
            <p:spPr>
              <a:xfrm>
                <a:off x="6815136" y="22098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5" name="Shape 535"/>
              <p:cNvSpPr/>
              <p:nvPr/>
            </p:nvSpPr>
            <p:spPr>
              <a:xfrm>
                <a:off x="6510337" y="22098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6" name="Shape 536"/>
              <p:cNvSpPr/>
              <p:nvPr/>
            </p:nvSpPr>
            <p:spPr>
              <a:xfrm>
                <a:off x="7381875" y="31242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7" name="Shape 537"/>
              <p:cNvSpPr/>
              <p:nvPr/>
            </p:nvSpPr>
            <p:spPr>
              <a:xfrm>
                <a:off x="7381875" y="22098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68" name="Shape 538"/>
              <p:cNvSpPr/>
              <p:nvPr/>
            </p:nvSpPr>
            <p:spPr>
              <a:xfrm>
                <a:off x="7381875" y="12954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369" name="Shape 539"/>
              <p:cNvCxnSpPr/>
              <p:nvPr/>
            </p:nvCxnSpPr>
            <p:spPr>
              <a:xfrm>
                <a:off x="6400800" y="2741611"/>
                <a:ext cx="261938" cy="0"/>
              </a:xfrm>
              <a:prstGeom prst="straightConnector1">
                <a:avLst/>
              </a:prstGeom>
              <a:noFill/>
              <a:ln w="127000" cap="flat">
                <a:solidFill>
                  <a:schemeClr val="dk1"/>
                </a:solidFill>
                <a:prstDash val="solid"/>
                <a:round/>
                <a:headEnd type="none" w="med" len="med"/>
                <a:tailEnd type="none" w="med" len="med"/>
              </a:ln>
            </p:spPr>
          </p:cxnSp>
          <p:cxnSp>
            <p:nvCxnSpPr>
              <p:cNvPr id="370" name="Shape 540"/>
              <p:cNvCxnSpPr/>
              <p:nvPr/>
            </p:nvCxnSpPr>
            <p:spPr>
              <a:xfrm>
                <a:off x="6662736" y="2741611"/>
                <a:ext cx="261938" cy="0"/>
              </a:xfrm>
              <a:prstGeom prst="straightConnector1">
                <a:avLst/>
              </a:prstGeom>
              <a:noFill/>
              <a:ln w="127000" cap="flat">
                <a:solidFill>
                  <a:schemeClr val="dk1"/>
                </a:solidFill>
                <a:prstDash val="solid"/>
                <a:round/>
                <a:headEnd type="none" w="med" len="med"/>
                <a:tailEnd type="none" w="med" len="med"/>
              </a:ln>
            </p:spPr>
          </p:cxnSp>
          <p:cxnSp>
            <p:nvCxnSpPr>
              <p:cNvPr id="371" name="Shape 541"/>
              <p:cNvCxnSpPr/>
              <p:nvPr/>
            </p:nvCxnSpPr>
            <p:spPr>
              <a:xfrm>
                <a:off x="6891336" y="2741611"/>
                <a:ext cx="261938" cy="0"/>
              </a:xfrm>
              <a:prstGeom prst="straightConnector1">
                <a:avLst/>
              </a:prstGeom>
              <a:noFill/>
              <a:ln w="127000" cap="flat">
                <a:solidFill>
                  <a:schemeClr val="dk1"/>
                </a:solidFill>
                <a:prstDash val="solid"/>
                <a:round/>
                <a:headEnd type="none" w="med" len="med"/>
                <a:tailEnd type="none" w="med" len="med"/>
              </a:ln>
            </p:spPr>
          </p:cxnSp>
          <p:cxnSp>
            <p:nvCxnSpPr>
              <p:cNvPr id="372" name="Shape 542"/>
              <p:cNvCxnSpPr/>
              <p:nvPr/>
            </p:nvCxnSpPr>
            <p:spPr>
              <a:xfrm>
                <a:off x="7119936" y="2741611"/>
                <a:ext cx="261938" cy="0"/>
              </a:xfrm>
              <a:prstGeom prst="straightConnector1">
                <a:avLst/>
              </a:prstGeom>
              <a:noFill/>
              <a:ln w="127000" cap="flat">
                <a:solidFill>
                  <a:schemeClr val="dk1"/>
                </a:solidFill>
                <a:prstDash val="solid"/>
                <a:round/>
                <a:headEnd type="none" w="med" len="med"/>
                <a:tailEnd type="none" w="med" len="med"/>
              </a:ln>
            </p:spPr>
          </p:cxnSp>
          <p:cxnSp>
            <p:nvCxnSpPr>
              <p:cNvPr id="373" name="Shape 543"/>
              <p:cNvCxnSpPr/>
              <p:nvPr/>
            </p:nvCxnSpPr>
            <p:spPr>
              <a:xfrm>
                <a:off x="6400800" y="1827211"/>
                <a:ext cx="261938" cy="0"/>
              </a:xfrm>
              <a:prstGeom prst="straightConnector1">
                <a:avLst/>
              </a:prstGeom>
              <a:noFill/>
              <a:ln w="127000" cap="flat">
                <a:solidFill>
                  <a:schemeClr val="dk1"/>
                </a:solidFill>
                <a:prstDash val="solid"/>
                <a:round/>
                <a:headEnd type="none" w="med" len="med"/>
                <a:tailEnd type="none" w="med" len="med"/>
              </a:ln>
            </p:spPr>
          </p:cxnSp>
          <p:cxnSp>
            <p:nvCxnSpPr>
              <p:cNvPr id="374" name="Shape 544"/>
              <p:cNvCxnSpPr/>
              <p:nvPr/>
            </p:nvCxnSpPr>
            <p:spPr>
              <a:xfrm>
                <a:off x="6662736" y="1827211"/>
                <a:ext cx="261938" cy="0"/>
              </a:xfrm>
              <a:prstGeom prst="straightConnector1">
                <a:avLst/>
              </a:prstGeom>
              <a:noFill/>
              <a:ln w="127000" cap="flat">
                <a:solidFill>
                  <a:schemeClr val="dk1"/>
                </a:solidFill>
                <a:prstDash val="solid"/>
                <a:round/>
                <a:headEnd type="none" w="med" len="med"/>
                <a:tailEnd type="none" w="med" len="med"/>
              </a:ln>
            </p:spPr>
          </p:cxnSp>
          <p:cxnSp>
            <p:nvCxnSpPr>
              <p:cNvPr id="375" name="Shape 545"/>
              <p:cNvCxnSpPr/>
              <p:nvPr/>
            </p:nvCxnSpPr>
            <p:spPr>
              <a:xfrm>
                <a:off x="6891336" y="1827211"/>
                <a:ext cx="261938" cy="0"/>
              </a:xfrm>
              <a:prstGeom prst="straightConnector1">
                <a:avLst/>
              </a:prstGeom>
              <a:noFill/>
              <a:ln w="127000" cap="flat">
                <a:solidFill>
                  <a:schemeClr val="dk1"/>
                </a:solidFill>
                <a:prstDash val="solid"/>
                <a:round/>
                <a:headEnd type="none" w="med" len="med"/>
                <a:tailEnd type="none" w="med" len="med"/>
              </a:ln>
            </p:spPr>
          </p:cxnSp>
          <p:cxnSp>
            <p:nvCxnSpPr>
              <p:cNvPr id="376" name="Shape 546"/>
              <p:cNvCxnSpPr/>
              <p:nvPr/>
            </p:nvCxnSpPr>
            <p:spPr>
              <a:xfrm>
                <a:off x="7119936" y="1827211"/>
                <a:ext cx="261938" cy="0"/>
              </a:xfrm>
              <a:prstGeom prst="straightConnector1">
                <a:avLst/>
              </a:prstGeom>
              <a:noFill/>
              <a:ln w="127000" cap="flat">
                <a:solidFill>
                  <a:schemeClr val="dk1"/>
                </a:solidFill>
                <a:prstDash val="solid"/>
                <a:round/>
                <a:headEnd type="none" w="med" len="med"/>
                <a:tailEnd type="none" w="med" len="med"/>
              </a:ln>
            </p:spPr>
          </p:cxnSp>
          <p:cxnSp>
            <p:nvCxnSpPr>
              <p:cNvPr id="377" name="Shape 547"/>
              <p:cNvCxnSpPr/>
              <p:nvPr/>
            </p:nvCxnSpPr>
            <p:spPr>
              <a:xfrm>
                <a:off x="6400800" y="2514600"/>
                <a:ext cx="261938" cy="0"/>
              </a:xfrm>
              <a:prstGeom prst="straightConnector1">
                <a:avLst/>
              </a:prstGeom>
              <a:noFill/>
              <a:ln w="127000" cap="flat">
                <a:solidFill>
                  <a:schemeClr val="dk1"/>
                </a:solidFill>
                <a:prstDash val="solid"/>
                <a:round/>
                <a:headEnd type="none" w="med" len="med"/>
                <a:tailEnd type="none" w="med" len="med"/>
              </a:ln>
            </p:spPr>
          </p:cxnSp>
          <p:cxnSp>
            <p:nvCxnSpPr>
              <p:cNvPr id="378" name="Shape 548"/>
              <p:cNvCxnSpPr/>
              <p:nvPr/>
            </p:nvCxnSpPr>
            <p:spPr>
              <a:xfrm>
                <a:off x="6662736" y="2514600"/>
                <a:ext cx="261938" cy="0"/>
              </a:xfrm>
              <a:prstGeom prst="straightConnector1">
                <a:avLst/>
              </a:prstGeom>
              <a:noFill/>
              <a:ln w="127000" cap="flat">
                <a:solidFill>
                  <a:schemeClr val="dk1"/>
                </a:solidFill>
                <a:prstDash val="solid"/>
                <a:round/>
                <a:headEnd type="none" w="med" len="med"/>
                <a:tailEnd type="none" w="med" len="med"/>
              </a:ln>
            </p:spPr>
          </p:cxnSp>
          <p:cxnSp>
            <p:nvCxnSpPr>
              <p:cNvPr id="379" name="Shape 549"/>
              <p:cNvCxnSpPr/>
              <p:nvPr/>
            </p:nvCxnSpPr>
            <p:spPr>
              <a:xfrm>
                <a:off x="6891336" y="2514600"/>
                <a:ext cx="261938" cy="0"/>
              </a:xfrm>
              <a:prstGeom prst="straightConnector1">
                <a:avLst/>
              </a:prstGeom>
              <a:noFill/>
              <a:ln w="127000" cap="flat">
                <a:solidFill>
                  <a:schemeClr val="dk1"/>
                </a:solidFill>
                <a:prstDash val="solid"/>
                <a:round/>
                <a:headEnd type="none" w="med" len="med"/>
                <a:tailEnd type="none" w="med" len="med"/>
              </a:ln>
            </p:spPr>
          </p:cxnSp>
          <p:cxnSp>
            <p:nvCxnSpPr>
              <p:cNvPr id="380" name="Shape 550"/>
              <p:cNvCxnSpPr/>
              <p:nvPr/>
            </p:nvCxnSpPr>
            <p:spPr>
              <a:xfrm>
                <a:off x="7119936" y="2514600"/>
                <a:ext cx="261938" cy="0"/>
              </a:xfrm>
              <a:prstGeom prst="straightConnector1">
                <a:avLst/>
              </a:prstGeom>
              <a:noFill/>
              <a:ln w="127000" cap="flat">
                <a:solidFill>
                  <a:schemeClr val="dk1"/>
                </a:solidFill>
                <a:prstDash val="solid"/>
                <a:round/>
                <a:headEnd type="none" w="med" len="med"/>
                <a:tailEnd type="none" w="med" len="med"/>
              </a:ln>
            </p:spPr>
          </p:cxnSp>
          <p:sp>
            <p:nvSpPr>
              <p:cNvPr id="381" name="Shape 551"/>
              <p:cNvSpPr/>
              <p:nvPr/>
            </p:nvSpPr>
            <p:spPr>
              <a:xfrm>
                <a:off x="6510337" y="24384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2" name="Shape 552"/>
              <p:cNvSpPr/>
              <p:nvPr/>
            </p:nvSpPr>
            <p:spPr>
              <a:xfrm>
                <a:off x="6662736" y="2438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3" name="Shape 553"/>
              <p:cNvSpPr/>
              <p:nvPr/>
            </p:nvSpPr>
            <p:spPr>
              <a:xfrm>
                <a:off x="6815136" y="24384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4" name="Shape 554"/>
              <p:cNvSpPr/>
              <p:nvPr/>
            </p:nvSpPr>
            <p:spPr>
              <a:xfrm>
                <a:off x="6967536" y="24384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5" name="Shape 555"/>
              <p:cNvSpPr/>
              <p:nvPr/>
            </p:nvSpPr>
            <p:spPr>
              <a:xfrm>
                <a:off x="7119936" y="24384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6" name="Shape 556"/>
              <p:cNvSpPr/>
              <p:nvPr/>
            </p:nvSpPr>
            <p:spPr>
              <a:xfrm>
                <a:off x="6662736" y="1752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7" name="Shape 557"/>
              <p:cNvSpPr/>
              <p:nvPr/>
            </p:nvSpPr>
            <p:spPr>
              <a:xfrm>
                <a:off x="7119936" y="1752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8" name="Shape 558"/>
              <p:cNvSpPr/>
              <p:nvPr/>
            </p:nvSpPr>
            <p:spPr>
              <a:xfrm>
                <a:off x="6815136" y="1752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89" name="Shape 559"/>
              <p:cNvSpPr/>
              <p:nvPr/>
            </p:nvSpPr>
            <p:spPr>
              <a:xfrm>
                <a:off x="6510337" y="1752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0" name="Shape 560"/>
              <p:cNvSpPr/>
              <p:nvPr/>
            </p:nvSpPr>
            <p:spPr>
              <a:xfrm>
                <a:off x="6967536" y="1752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1" name="Shape 561"/>
              <p:cNvSpPr/>
              <p:nvPr/>
            </p:nvSpPr>
            <p:spPr>
              <a:xfrm>
                <a:off x="6662736" y="2667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2" name="Shape 562"/>
              <p:cNvSpPr/>
              <p:nvPr/>
            </p:nvSpPr>
            <p:spPr>
              <a:xfrm>
                <a:off x="7119936" y="2667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3" name="Shape 563"/>
              <p:cNvSpPr/>
              <p:nvPr/>
            </p:nvSpPr>
            <p:spPr>
              <a:xfrm>
                <a:off x="6815136" y="2667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4" name="Shape 564"/>
              <p:cNvSpPr/>
              <p:nvPr/>
            </p:nvSpPr>
            <p:spPr>
              <a:xfrm>
                <a:off x="6510337" y="2667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5" name="Shape 565"/>
              <p:cNvSpPr/>
              <p:nvPr/>
            </p:nvSpPr>
            <p:spPr>
              <a:xfrm>
                <a:off x="6967536" y="2667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6" name="Shape 566"/>
              <p:cNvSpPr/>
              <p:nvPr/>
            </p:nvSpPr>
            <p:spPr>
              <a:xfrm>
                <a:off x="6815136" y="2667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7" name="Shape 567"/>
              <p:cNvSpPr/>
              <p:nvPr/>
            </p:nvSpPr>
            <p:spPr>
              <a:xfrm>
                <a:off x="6510337" y="2667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8" name="Shape 568"/>
              <p:cNvSpPr/>
              <p:nvPr/>
            </p:nvSpPr>
            <p:spPr>
              <a:xfrm>
                <a:off x="6510337" y="17526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399" name="Shape 569"/>
              <p:cNvSpPr/>
              <p:nvPr/>
            </p:nvSpPr>
            <p:spPr>
              <a:xfrm>
                <a:off x="6662736" y="1752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0" name="Shape 570"/>
              <p:cNvSpPr/>
              <p:nvPr/>
            </p:nvSpPr>
            <p:spPr>
              <a:xfrm>
                <a:off x="6815136" y="17526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1" name="Shape 571"/>
              <p:cNvSpPr/>
              <p:nvPr/>
            </p:nvSpPr>
            <p:spPr>
              <a:xfrm>
                <a:off x="6967536" y="17526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2" name="Shape 572"/>
              <p:cNvSpPr/>
              <p:nvPr/>
            </p:nvSpPr>
            <p:spPr>
              <a:xfrm>
                <a:off x="7119936" y="17526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3" name="Shape 573"/>
              <p:cNvSpPr/>
              <p:nvPr/>
            </p:nvSpPr>
            <p:spPr>
              <a:xfrm>
                <a:off x="6510337" y="2667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4" name="Shape 574"/>
              <p:cNvSpPr/>
              <p:nvPr/>
            </p:nvSpPr>
            <p:spPr>
              <a:xfrm>
                <a:off x="6662736" y="2667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5" name="Shape 575"/>
              <p:cNvSpPr/>
              <p:nvPr/>
            </p:nvSpPr>
            <p:spPr>
              <a:xfrm>
                <a:off x="6815136" y="2667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6" name="Shape 576"/>
              <p:cNvSpPr/>
              <p:nvPr/>
            </p:nvSpPr>
            <p:spPr>
              <a:xfrm>
                <a:off x="6967536" y="2667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7" name="Shape 577"/>
              <p:cNvSpPr/>
              <p:nvPr/>
            </p:nvSpPr>
            <p:spPr>
              <a:xfrm>
                <a:off x="7119936" y="2667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8" name="Shape 578"/>
              <p:cNvSpPr/>
              <p:nvPr/>
            </p:nvSpPr>
            <p:spPr>
              <a:xfrm>
                <a:off x="7381875" y="24384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09" name="Shape 579"/>
              <p:cNvSpPr/>
              <p:nvPr/>
            </p:nvSpPr>
            <p:spPr>
              <a:xfrm>
                <a:off x="7381875" y="17526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10" name="Shape 580"/>
              <p:cNvSpPr/>
              <p:nvPr/>
            </p:nvSpPr>
            <p:spPr>
              <a:xfrm>
                <a:off x="7381875" y="26670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grpSp>
      </p:grpSp>
      <p:grpSp>
        <p:nvGrpSpPr>
          <p:cNvPr id="411" name="Shape 581"/>
          <p:cNvGrpSpPr/>
          <p:nvPr/>
        </p:nvGrpSpPr>
        <p:grpSpPr>
          <a:xfrm>
            <a:off x="7925729" y="769064"/>
            <a:ext cx="905404" cy="1668626"/>
            <a:chOff x="7772400" y="1155213"/>
            <a:chExt cx="1319212" cy="2431260"/>
          </a:xfrm>
        </p:grpSpPr>
        <p:sp>
          <p:nvSpPr>
            <p:cNvPr id="412" name="Shape 582"/>
            <p:cNvSpPr/>
            <p:nvPr/>
          </p:nvSpPr>
          <p:spPr>
            <a:xfrm>
              <a:off x="7772400" y="1295400"/>
              <a:ext cx="152399" cy="1981199"/>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pic>
          <p:nvPicPr>
            <p:cNvPr id="413" name="Shape 583"/>
            <p:cNvPicPr preferRelativeResize="0"/>
            <p:nvPr/>
          </p:nvPicPr>
          <p:blipFill rotWithShape="1">
            <a:blip r:embed="rId2">
              <a:alphaModFix/>
            </a:blip>
            <a:srcRect/>
            <a:stretch/>
          </p:blipFill>
          <p:spPr>
            <a:xfrm>
              <a:off x="8382000" y="1828800"/>
              <a:ext cx="709612" cy="762000"/>
            </a:xfrm>
            <a:prstGeom prst="rect">
              <a:avLst/>
            </a:prstGeom>
            <a:noFill/>
            <a:ln>
              <a:noFill/>
            </a:ln>
          </p:spPr>
        </p:pic>
        <p:sp>
          <p:nvSpPr>
            <p:cNvPr id="414" name="Shape 584"/>
            <p:cNvSpPr txBox="1"/>
            <p:nvPr/>
          </p:nvSpPr>
          <p:spPr>
            <a:xfrm rot="16200000">
              <a:off x="6975403" y="2146651"/>
              <a:ext cx="2431260" cy="448384"/>
            </a:xfrm>
            <a:prstGeom prst="rect">
              <a:avLst/>
            </a:prstGeom>
            <a:noFill/>
            <a:ln>
              <a:noFill/>
            </a:ln>
          </p:spPr>
          <p:txBody>
            <a:bodyPr wrap="square" lIns="91425" tIns="45700" rIns="91425" bIns="45700" anchor="t" anchorCtr="0">
              <a:spAutoFit/>
            </a:bodyPr>
            <a:lstStyle/>
            <a:p>
              <a:pPr marL="0" marR="0" lvl="0" indent="0" algn="ctr" rtl="0">
                <a:spcBef>
                  <a:spcPts val="0"/>
                </a:spcBef>
                <a:buSzPct val="25000"/>
                <a:buNone/>
              </a:pPr>
              <a:r>
                <a:rPr lang="en-US" b="0" i="0" u="none" strike="noStrike" cap="none" baseline="0" dirty="0">
                  <a:solidFill>
                    <a:schemeClr val="dk1"/>
                  </a:solidFill>
                  <a:latin typeface="Nunito Sans" charset="0"/>
                  <a:ea typeface="Nunito Sans" charset="0"/>
                  <a:cs typeface="Nunito Sans" charset="0"/>
                  <a:sym typeface="Calibri"/>
                </a:rPr>
                <a:t>And sequence</a:t>
              </a:r>
            </a:p>
          </p:txBody>
        </p:sp>
      </p:grpSp>
      <p:grpSp>
        <p:nvGrpSpPr>
          <p:cNvPr id="415" name="Shape 585"/>
          <p:cNvGrpSpPr/>
          <p:nvPr/>
        </p:nvGrpSpPr>
        <p:grpSpPr>
          <a:xfrm>
            <a:off x="3198003" y="708384"/>
            <a:ext cx="891672" cy="2667182"/>
            <a:chOff x="883901" y="1066800"/>
            <a:chExt cx="1299204" cy="3886198"/>
          </a:xfrm>
        </p:grpSpPr>
        <p:sp>
          <p:nvSpPr>
            <p:cNvPr id="416" name="Shape 586"/>
            <p:cNvSpPr/>
            <p:nvPr/>
          </p:nvSpPr>
          <p:spPr>
            <a:xfrm>
              <a:off x="1143000" y="1066800"/>
              <a:ext cx="152399" cy="762000"/>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17" name="Shape 587"/>
            <p:cNvSpPr/>
            <p:nvPr/>
          </p:nvSpPr>
          <p:spPr>
            <a:xfrm>
              <a:off x="1166812" y="1905000"/>
              <a:ext cx="152399" cy="762000"/>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18" name="Shape 588"/>
            <p:cNvSpPr/>
            <p:nvPr/>
          </p:nvSpPr>
          <p:spPr>
            <a:xfrm>
              <a:off x="1143000" y="2743200"/>
              <a:ext cx="152399" cy="762000"/>
            </a:xfrm>
            <a:prstGeom prst="rightBrace">
              <a:avLst>
                <a:gd name="adj1" fmla="val 41667"/>
                <a:gd name="adj2" fmla="val 50000"/>
              </a:avLst>
            </a:prstGeom>
            <a:no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pic>
          <p:nvPicPr>
            <p:cNvPr id="419" name="Shape 589"/>
            <p:cNvPicPr preferRelativeResize="0"/>
            <p:nvPr/>
          </p:nvPicPr>
          <p:blipFill rotWithShape="1">
            <a:blip r:embed="rId3">
              <a:alphaModFix/>
            </a:blip>
            <a:srcRect/>
            <a:stretch/>
          </p:blipFill>
          <p:spPr>
            <a:xfrm>
              <a:off x="1371600" y="1600200"/>
              <a:ext cx="182879" cy="182879"/>
            </a:xfrm>
            <a:prstGeom prst="ellipse">
              <a:avLst/>
            </a:prstGeom>
            <a:noFill/>
            <a:ln>
              <a:noFill/>
            </a:ln>
          </p:spPr>
        </p:pic>
        <p:pic>
          <p:nvPicPr>
            <p:cNvPr id="420" name="Shape 590"/>
            <p:cNvPicPr preferRelativeResize="0"/>
            <p:nvPr/>
          </p:nvPicPr>
          <p:blipFill rotWithShape="1">
            <a:blip r:embed="rId4">
              <a:alphaModFix/>
            </a:blip>
            <a:srcRect/>
            <a:stretch/>
          </p:blipFill>
          <p:spPr>
            <a:xfrm>
              <a:off x="1371600" y="1143000"/>
              <a:ext cx="182879" cy="182879"/>
            </a:xfrm>
            <a:prstGeom prst="ellipse">
              <a:avLst/>
            </a:prstGeom>
            <a:noFill/>
            <a:ln>
              <a:noFill/>
            </a:ln>
          </p:spPr>
        </p:pic>
        <p:pic>
          <p:nvPicPr>
            <p:cNvPr id="421" name="Shape 591"/>
            <p:cNvPicPr preferRelativeResize="0"/>
            <p:nvPr/>
          </p:nvPicPr>
          <p:blipFill rotWithShape="1">
            <a:blip r:embed="rId5">
              <a:alphaModFix/>
            </a:blip>
            <a:srcRect/>
            <a:stretch/>
          </p:blipFill>
          <p:spPr>
            <a:xfrm>
              <a:off x="1371600" y="1371600"/>
              <a:ext cx="182879" cy="182879"/>
            </a:xfrm>
            <a:prstGeom prst="ellipse">
              <a:avLst/>
            </a:prstGeom>
            <a:noFill/>
            <a:ln>
              <a:noFill/>
            </a:ln>
          </p:spPr>
        </p:pic>
        <p:pic>
          <p:nvPicPr>
            <p:cNvPr id="422" name="Shape 592"/>
            <p:cNvPicPr preferRelativeResize="0"/>
            <p:nvPr/>
          </p:nvPicPr>
          <p:blipFill rotWithShape="1">
            <a:blip r:embed="rId3">
              <a:alphaModFix/>
            </a:blip>
            <a:srcRect/>
            <a:stretch/>
          </p:blipFill>
          <p:spPr>
            <a:xfrm>
              <a:off x="1371600" y="2407919"/>
              <a:ext cx="182879" cy="182879"/>
            </a:xfrm>
            <a:prstGeom prst="ellipse">
              <a:avLst/>
            </a:prstGeom>
            <a:noFill/>
            <a:ln>
              <a:noFill/>
            </a:ln>
          </p:spPr>
        </p:pic>
        <p:pic>
          <p:nvPicPr>
            <p:cNvPr id="423" name="Shape 593"/>
            <p:cNvPicPr preferRelativeResize="0"/>
            <p:nvPr/>
          </p:nvPicPr>
          <p:blipFill rotWithShape="1">
            <a:blip r:embed="rId3">
              <a:alphaModFix/>
            </a:blip>
            <a:srcRect/>
            <a:stretch/>
          </p:blipFill>
          <p:spPr>
            <a:xfrm>
              <a:off x="1371600" y="2179319"/>
              <a:ext cx="182879" cy="182879"/>
            </a:xfrm>
            <a:prstGeom prst="ellipse">
              <a:avLst/>
            </a:prstGeom>
            <a:noFill/>
            <a:ln>
              <a:noFill/>
            </a:ln>
          </p:spPr>
        </p:pic>
        <p:pic>
          <p:nvPicPr>
            <p:cNvPr id="424" name="Shape 594"/>
            <p:cNvPicPr preferRelativeResize="0"/>
            <p:nvPr/>
          </p:nvPicPr>
          <p:blipFill rotWithShape="1">
            <a:blip r:embed="rId4">
              <a:alphaModFix/>
            </a:blip>
            <a:srcRect/>
            <a:stretch/>
          </p:blipFill>
          <p:spPr>
            <a:xfrm>
              <a:off x="1371600" y="1950719"/>
              <a:ext cx="182879" cy="182879"/>
            </a:xfrm>
            <a:prstGeom prst="ellipse">
              <a:avLst/>
            </a:prstGeom>
            <a:noFill/>
            <a:ln>
              <a:noFill/>
            </a:ln>
          </p:spPr>
        </p:pic>
        <p:pic>
          <p:nvPicPr>
            <p:cNvPr id="425" name="Shape 595"/>
            <p:cNvPicPr preferRelativeResize="0"/>
            <p:nvPr/>
          </p:nvPicPr>
          <p:blipFill rotWithShape="1">
            <a:blip r:embed="rId4">
              <a:alphaModFix/>
            </a:blip>
            <a:srcRect/>
            <a:stretch/>
          </p:blipFill>
          <p:spPr>
            <a:xfrm>
              <a:off x="1371600" y="2788919"/>
              <a:ext cx="182879" cy="182879"/>
            </a:xfrm>
            <a:prstGeom prst="ellipse">
              <a:avLst/>
            </a:prstGeom>
            <a:noFill/>
            <a:ln>
              <a:noFill/>
            </a:ln>
          </p:spPr>
        </p:pic>
        <p:pic>
          <p:nvPicPr>
            <p:cNvPr id="426" name="Shape 596"/>
            <p:cNvPicPr preferRelativeResize="0"/>
            <p:nvPr/>
          </p:nvPicPr>
          <p:blipFill rotWithShape="1">
            <a:blip r:embed="rId4">
              <a:alphaModFix/>
            </a:blip>
            <a:srcRect/>
            <a:stretch/>
          </p:blipFill>
          <p:spPr>
            <a:xfrm>
              <a:off x="1371600" y="3017519"/>
              <a:ext cx="182879" cy="182879"/>
            </a:xfrm>
            <a:prstGeom prst="ellipse">
              <a:avLst/>
            </a:prstGeom>
            <a:noFill/>
            <a:ln>
              <a:noFill/>
            </a:ln>
          </p:spPr>
        </p:pic>
        <p:pic>
          <p:nvPicPr>
            <p:cNvPr id="427" name="Shape 597"/>
            <p:cNvPicPr preferRelativeResize="0"/>
            <p:nvPr/>
          </p:nvPicPr>
          <p:blipFill rotWithShape="1">
            <a:blip r:embed="rId4">
              <a:alphaModFix/>
            </a:blip>
            <a:srcRect/>
            <a:stretch/>
          </p:blipFill>
          <p:spPr>
            <a:xfrm>
              <a:off x="1371600" y="3246119"/>
              <a:ext cx="182879" cy="182879"/>
            </a:xfrm>
            <a:prstGeom prst="ellipse">
              <a:avLst/>
            </a:prstGeom>
            <a:noFill/>
            <a:ln>
              <a:noFill/>
            </a:ln>
          </p:spPr>
        </p:pic>
        <p:pic>
          <p:nvPicPr>
            <p:cNvPr id="428" name="Shape 598"/>
            <p:cNvPicPr preferRelativeResize="0"/>
            <p:nvPr/>
          </p:nvPicPr>
          <p:blipFill rotWithShape="1">
            <a:blip r:embed="rId5">
              <a:alphaModFix/>
            </a:blip>
            <a:srcRect/>
            <a:stretch/>
          </p:blipFill>
          <p:spPr>
            <a:xfrm>
              <a:off x="1371600" y="4434839"/>
              <a:ext cx="182879" cy="182879"/>
            </a:xfrm>
            <a:prstGeom prst="ellipse">
              <a:avLst/>
            </a:prstGeom>
            <a:noFill/>
            <a:ln>
              <a:noFill/>
            </a:ln>
          </p:spPr>
        </p:pic>
        <p:pic>
          <p:nvPicPr>
            <p:cNvPr id="429" name="Shape 599"/>
            <p:cNvPicPr preferRelativeResize="0"/>
            <p:nvPr/>
          </p:nvPicPr>
          <p:blipFill rotWithShape="1">
            <a:blip r:embed="rId3">
              <a:alphaModFix/>
            </a:blip>
            <a:srcRect/>
            <a:stretch/>
          </p:blipFill>
          <p:spPr>
            <a:xfrm>
              <a:off x="1371600" y="4770119"/>
              <a:ext cx="182879" cy="182879"/>
            </a:xfrm>
            <a:prstGeom prst="ellipse">
              <a:avLst/>
            </a:prstGeom>
            <a:noFill/>
            <a:ln>
              <a:noFill/>
            </a:ln>
          </p:spPr>
        </p:pic>
        <p:pic>
          <p:nvPicPr>
            <p:cNvPr id="430" name="Shape 600"/>
            <p:cNvPicPr preferRelativeResize="0"/>
            <p:nvPr/>
          </p:nvPicPr>
          <p:blipFill rotWithShape="1">
            <a:blip r:embed="rId4">
              <a:alphaModFix/>
            </a:blip>
            <a:srcRect/>
            <a:stretch/>
          </p:blipFill>
          <p:spPr>
            <a:xfrm>
              <a:off x="1371600" y="4130039"/>
              <a:ext cx="182879" cy="182879"/>
            </a:xfrm>
            <a:prstGeom prst="ellipse">
              <a:avLst/>
            </a:prstGeom>
            <a:noFill/>
            <a:ln>
              <a:noFill/>
            </a:ln>
          </p:spPr>
        </p:pic>
        <p:sp>
          <p:nvSpPr>
            <p:cNvPr id="431" name="Shape 601"/>
            <p:cNvSpPr txBox="1"/>
            <p:nvPr/>
          </p:nvSpPr>
          <p:spPr>
            <a:xfrm>
              <a:off x="883901" y="3733800"/>
              <a:ext cx="1299204" cy="448384"/>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b="0" i="0" u="none" strike="noStrike" cap="none" baseline="0" dirty="0">
                  <a:solidFill>
                    <a:schemeClr val="dk1"/>
                  </a:solidFill>
                  <a:latin typeface="Arial"/>
                  <a:ea typeface="Arial"/>
                  <a:cs typeface="Arial"/>
                  <a:sym typeface="Arial"/>
                </a:rPr>
                <a:t>Species</a:t>
              </a:r>
            </a:p>
          </p:txBody>
        </p:sp>
      </p:grpSp>
      <p:graphicFrame>
        <p:nvGraphicFramePr>
          <p:cNvPr id="432" name="Shape 602"/>
          <p:cNvGraphicFramePr/>
          <p:nvPr>
            <p:extLst>
              <p:ext uri="{D42A27DB-BD31-4B8C-83A1-F6EECF244321}">
                <p14:modId xmlns:p14="http://schemas.microsoft.com/office/powerpoint/2010/main" val="1417563303"/>
              </p:ext>
            </p:extLst>
          </p:nvPr>
        </p:nvGraphicFramePr>
        <p:xfrm>
          <a:off x="7036668" y="3688983"/>
          <a:ext cx="1066800" cy="891525"/>
        </p:xfrm>
        <a:graphic>
          <a:graphicData uri="http://schemas.openxmlformats.org/drawingml/2006/table">
            <a:tbl>
              <a:tblPr>
                <a:noFill/>
              </a:tblPr>
              <a:tblGrid>
                <a:gridCol w="355600"/>
                <a:gridCol w="355600"/>
                <a:gridCol w="355600"/>
              </a:tblGrid>
              <a:tr h="297175">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1</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1</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3</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297175">
                <a:tc>
                  <a:txBody>
                    <a:bodyPr/>
                    <a:lstStyle/>
                    <a:p>
                      <a:pPr marL="0" marR="0" lvl="0" indent="0" algn="ctr" rtl="0">
                        <a:spcBef>
                          <a:spcPts val="0"/>
                        </a:spcBef>
                        <a:buSzPct val="25000"/>
                        <a:buNone/>
                      </a:pPr>
                      <a:r>
                        <a:rPr lang="en-US" sz="1200" b="1" i="0" u="none" strike="noStrike" cap="none" baseline="0" dirty="0">
                          <a:solidFill>
                            <a:srgbClr val="000000"/>
                          </a:solidFill>
                          <a:latin typeface="Calibri"/>
                          <a:ea typeface="Calibri"/>
                          <a:cs typeface="Calibri"/>
                          <a:sym typeface="Calibri"/>
                        </a:rPr>
                        <a:t>1</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0</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0</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297175">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1</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200" b="1" i="0" u="none" strike="noStrike" cap="none" baseline="0">
                          <a:solidFill>
                            <a:srgbClr val="000000"/>
                          </a:solidFill>
                          <a:latin typeface="Calibri"/>
                          <a:ea typeface="Calibri"/>
                          <a:cs typeface="Calibri"/>
                          <a:sym typeface="Calibri"/>
                        </a:rPr>
                        <a:t>2</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lvl="0" indent="0" algn="ctr" rtl="0">
                        <a:spcBef>
                          <a:spcPts val="0"/>
                        </a:spcBef>
                        <a:buSzPct val="25000"/>
                        <a:buNone/>
                      </a:pPr>
                      <a:r>
                        <a:rPr lang="en-US" sz="1200" b="1" i="0" u="none" strike="noStrike" cap="none" baseline="0" dirty="0">
                          <a:solidFill>
                            <a:srgbClr val="000000"/>
                          </a:solidFill>
                          <a:latin typeface="Calibri"/>
                          <a:ea typeface="Calibri"/>
                          <a:cs typeface="Calibri"/>
                          <a:sym typeface="Calibri"/>
                        </a:rPr>
                        <a:t>0</a:t>
                      </a:r>
                    </a:p>
                  </a:txBody>
                  <a:tcPr marL="12700" marR="12700" marT="12700" marB="0" anchor="b">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bl>
          </a:graphicData>
        </a:graphic>
      </p:graphicFrame>
      <p:grpSp>
        <p:nvGrpSpPr>
          <p:cNvPr id="433" name="Shape 603"/>
          <p:cNvGrpSpPr/>
          <p:nvPr/>
        </p:nvGrpSpPr>
        <p:grpSpPr>
          <a:xfrm>
            <a:off x="6461393" y="1911231"/>
            <a:ext cx="2039611" cy="2567606"/>
            <a:chOff x="5638800" y="2819400"/>
            <a:chExt cx="2971800" cy="3741111"/>
          </a:xfrm>
        </p:grpSpPr>
        <p:sp>
          <p:nvSpPr>
            <p:cNvPr id="434" name="Shape 604"/>
            <p:cNvSpPr/>
            <p:nvPr/>
          </p:nvSpPr>
          <p:spPr>
            <a:xfrm rot="-5400000">
              <a:off x="6858000" y="5082000"/>
              <a:ext cx="304799" cy="152399"/>
            </a:xfrm>
            <a:prstGeom prst="rect">
              <a:avLst/>
            </a:prstGeom>
            <a:solidFill>
              <a:schemeClr val="accent2"/>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35" name="Shape 605"/>
            <p:cNvSpPr/>
            <p:nvPr/>
          </p:nvSpPr>
          <p:spPr>
            <a:xfrm rot="-5400000">
              <a:off x="6553200" y="5082000"/>
              <a:ext cx="304799" cy="152399"/>
            </a:xfrm>
            <a:prstGeom prst="rect">
              <a:avLst/>
            </a:prstGeom>
            <a:solidFill>
              <a:srgbClr val="FF3300"/>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36" name="Shape 606"/>
            <p:cNvSpPr/>
            <p:nvPr/>
          </p:nvSpPr>
          <p:spPr>
            <a:xfrm>
              <a:off x="5638800" y="5463000"/>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37" name="Shape 607"/>
            <p:cNvSpPr/>
            <p:nvPr/>
          </p:nvSpPr>
          <p:spPr>
            <a:xfrm>
              <a:off x="5791200" y="5463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38" name="Shape 608"/>
            <p:cNvSpPr/>
            <p:nvPr/>
          </p:nvSpPr>
          <p:spPr>
            <a:xfrm>
              <a:off x="5943600" y="5463000"/>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39" name="Shape 609"/>
            <p:cNvSpPr/>
            <p:nvPr/>
          </p:nvSpPr>
          <p:spPr>
            <a:xfrm>
              <a:off x="6096000" y="5463000"/>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0" name="Shape 610"/>
            <p:cNvSpPr/>
            <p:nvPr/>
          </p:nvSpPr>
          <p:spPr>
            <a:xfrm>
              <a:off x="6248400" y="5463000"/>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1" name="Shape 611"/>
            <p:cNvSpPr/>
            <p:nvPr/>
          </p:nvSpPr>
          <p:spPr>
            <a:xfrm>
              <a:off x="5791199" y="6003731"/>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2" name="Shape 612"/>
            <p:cNvSpPr/>
            <p:nvPr/>
          </p:nvSpPr>
          <p:spPr>
            <a:xfrm>
              <a:off x="6248400" y="6003731"/>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3" name="Shape 613"/>
            <p:cNvSpPr/>
            <p:nvPr/>
          </p:nvSpPr>
          <p:spPr>
            <a:xfrm>
              <a:off x="5943600" y="6003731"/>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4" name="Shape 614"/>
            <p:cNvSpPr/>
            <p:nvPr/>
          </p:nvSpPr>
          <p:spPr>
            <a:xfrm>
              <a:off x="5638800" y="6003731"/>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5" name="Shape 615"/>
            <p:cNvSpPr/>
            <p:nvPr/>
          </p:nvSpPr>
          <p:spPr>
            <a:xfrm>
              <a:off x="6096000" y="6003731"/>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6" name="Shape 616"/>
            <p:cNvSpPr/>
            <p:nvPr/>
          </p:nvSpPr>
          <p:spPr>
            <a:xfrm>
              <a:off x="5791199" y="6400216"/>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7" name="Shape 617"/>
            <p:cNvSpPr/>
            <p:nvPr/>
          </p:nvSpPr>
          <p:spPr>
            <a:xfrm>
              <a:off x="6248400" y="6400216"/>
              <a:ext cx="152399" cy="152399"/>
            </a:xfrm>
            <a:prstGeom prst="rect">
              <a:avLst/>
            </a:prstGeom>
            <a:solidFill>
              <a:srgbClr val="FFFF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49" name="Shape 619"/>
            <p:cNvSpPr/>
            <p:nvPr/>
          </p:nvSpPr>
          <p:spPr>
            <a:xfrm>
              <a:off x="5638800" y="6400216"/>
              <a:ext cx="152399" cy="152399"/>
            </a:xfrm>
            <a:prstGeom prst="rect">
              <a:avLst/>
            </a:prstGeom>
            <a:solidFill>
              <a:srgbClr val="FF9900"/>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50" name="Shape 620"/>
            <p:cNvSpPr/>
            <p:nvPr/>
          </p:nvSpPr>
          <p:spPr>
            <a:xfrm>
              <a:off x="6096000" y="6400216"/>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51" name="Shape 621"/>
            <p:cNvSpPr/>
            <p:nvPr/>
          </p:nvSpPr>
          <p:spPr>
            <a:xfrm>
              <a:off x="5943600" y="6400216"/>
              <a:ext cx="152399" cy="152399"/>
            </a:xfrm>
            <a:prstGeom prst="rect">
              <a:avLst/>
            </a:prstGeom>
            <a:solidFill>
              <a:srgbClr val="F1F0F0"/>
            </a:solidFill>
            <a:ln w="9525" cap="flat">
              <a:solidFill>
                <a:schemeClr val="dk1"/>
              </a:solidFill>
              <a:prstDash val="solid"/>
              <a:miter/>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452" name="Shape 622"/>
            <p:cNvSpPr/>
            <p:nvPr/>
          </p:nvSpPr>
          <p:spPr>
            <a:xfrm>
              <a:off x="5638800" y="6400216"/>
              <a:ext cx="152399" cy="152399"/>
            </a:xfrm>
            <a:prstGeom prst="rect">
              <a:avLst/>
            </a:prstGeom>
            <a:solidFill>
              <a:srgbClr val="00FFFF"/>
            </a:solidFill>
            <a:ln w="9525" cap="flat">
              <a:solidFill>
                <a:schemeClr val="dk1"/>
              </a:solidFill>
              <a:prstDash val="solid"/>
              <a:round/>
              <a:headEnd type="none" w="med" len="med"/>
              <a:tailEnd type="none" w="med" len="med"/>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pic>
          <p:nvPicPr>
            <p:cNvPr id="453" name="Shape 623"/>
            <p:cNvPicPr preferRelativeResize="0"/>
            <p:nvPr/>
          </p:nvPicPr>
          <p:blipFill rotWithShape="1">
            <a:blip r:embed="rId5">
              <a:alphaModFix/>
            </a:blip>
            <a:srcRect/>
            <a:stretch/>
          </p:blipFill>
          <p:spPr>
            <a:xfrm>
              <a:off x="8229494" y="6026194"/>
              <a:ext cx="182879" cy="182879"/>
            </a:xfrm>
            <a:prstGeom prst="ellipse">
              <a:avLst/>
            </a:prstGeom>
            <a:noFill/>
            <a:ln>
              <a:noFill/>
            </a:ln>
          </p:spPr>
        </p:pic>
        <p:pic>
          <p:nvPicPr>
            <p:cNvPr id="454" name="Shape 624"/>
            <p:cNvPicPr preferRelativeResize="0"/>
            <p:nvPr/>
          </p:nvPicPr>
          <p:blipFill rotWithShape="1">
            <a:blip r:embed="rId3">
              <a:alphaModFix/>
            </a:blip>
            <a:srcRect/>
            <a:stretch/>
          </p:blipFill>
          <p:spPr>
            <a:xfrm>
              <a:off x="8229494" y="6377632"/>
              <a:ext cx="182879" cy="182879"/>
            </a:xfrm>
            <a:prstGeom prst="ellipse">
              <a:avLst/>
            </a:prstGeom>
            <a:noFill/>
            <a:ln>
              <a:noFill/>
            </a:ln>
          </p:spPr>
        </p:pic>
        <p:pic>
          <p:nvPicPr>
            <p:cNvPr id="455" name="Shape 625"/>
            <p:cNvPicPr preferRelativeResize="0"/>
            <p:nvPr/>
          </p:nvPicPr>
          <p:blipFill rotWithShape="1">
            <a:blip r:embed="rId4">
              <a:alphaModFix/>
            </a:blip>
            <a:srcRect/>
            <a:stretch/>
          </p:blipFill>
          <p:spPr>
            <a:xfrm>
              <a:off x="8191033" y="5567673"/>
              <a:ext cx="182879" cy="182879"/>
            </a:xfrm>
            <a:prstGeom prst="ellipse">
              <a:avLst/>
            </a:prstGeom>
            <a:noFill/>
            <a:ln>
              <a:noFill/>
            </a:ln>
          </p:spPr>
        </p:pic>
        <p:sp>
          <p:nvSpPr>
            <p:cNvPr id="456" name="Shape 626"/>
            <p:cNvSpPr/>
            <p:nvPr/>
          </p:nvSpPr>
          <p:spPr>
            <a:xfrm rot="-5400000">
              <a:off x="7162800" y="5082000"/>
              <a:ext cx="304799" cy="152399"/>
            </a:xfrm>
            <a:prstGeom prst="rect">
              <a:avLst/>
            </a:prstGeom>
            <a:solidFill>
              <a:srgbClr val="33CC33"/>
            </a:solidFill>
            <a:ln>
              <a:noFill/>
            </a:ln>
          </p:spPr>
          <p:txBody>
            <a:bodyPr lIns="91425" tIns="45700" rIns="91425" bIns="45700" anchor="ctr" anchorCtr="0">
              <a:sp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cxnSp>
          <p:nvCxnSpPr>
            <p:cNvPr id="457" name="Shape 627"/>
            <p:cNvCxnSpPr/>
            <p:nvPr/>
          </p:nvCxnSpPr>
          <p:spPr>
            <a:xfrm flipH="1">
              <a:off x="7620000" y="4572000"/>
              <a:ext cx="990599" cy="659382"/>
            </a:xfrm>
            <a:prstGeom prst="straightConnector1">
              <a:avLst/>
            </a:prstGeom>
            <a:noFill/>
            <a:ln w="50800" cap="flat">
              <a:solidFill>
                <a:schemeClr val="dk1"/>
              </a:solidFill>
              <a:prstDash val="solid"/>
              <a:round/>
              <a:headEnd type="none" w="med" len="med"/>
              <a:tailEnd type="triangle" w="med" len="med"/>
            </a:ln>
          </p:spPr>
        </p:cxnSp>
        <p:cxnSp>
          <p:nvCxnSpPr>
            <p:cNvPr id="458" name="Shape 628"/>
            <p:cNvCxnSpPr/>
            <p:nvPr/>
          </p:nvCxnSpPr>
          <p:spPr>
            <a:xfrm>
              <a:off x="8610600" y="2819400"/>
              <a:ext cx="0" cy="1752600"/>
            </a:xfrm>
            <a:prstGeom prst="straightConnector1">
              <a:avLst/>
            </a:prstGeom>
            <a:noFill/>
            <a:ln w="50800" cap="flat">
              <a:solidFill>
                <a:schemeClr val="dk1"/>
              </a:solidFill>
              <a:prstDash val="solid"/>
              <a:round/>
              <a:headEnd type="none" w="med" len="med"/>
              <a:tailEnd type="none" w="med" len="med"/>
            </a:ln>
          </p:spPr>
        </p:cxnSp>
        <p:sp>
          <p:nvSpPr>
            <p:cNvPr id="459" name="Shape 629"/>
            <p:cNvSpPr txBox="1"/>
            <p:nvPr/>
          </p:nvSpPr>
          <p:spPr>
            <a:xfrm>
              <a:off x="6204226" y="3476459"/>
              <a:ext cx="1917148" cy="1479805"/>
            </a:xfrm>
            <a:prstGeom prst="rect">
              <a:avLst/>
            </a:prstGeom>
            <a:noFill/>
            <a:ln>
              <a:noFill/>
            </a:ln>
          </p:spPr>
          <p:txBody>
            <a:bodyPr lIns="91425" tIns="45700" rIns="91425" bIns="45700" anchor="t" anchorCtr="0">
              <a:spAutoFit/>
            </a:bodyPr>
            <a:lstStyle/>
            <a:p>
              <a:pPr marL="0" marR="0" lvl="0" indent="0" algn="r" rtl="0">
                <a:spcBef>
                  <a:spcPts val="0"/>
                </a:spcBef>
                <a:buSzPct val="25000"/>
                <a:buNone/>
              </a:pPr>
              <a:r>
                <a:rPr lang="en-US" sz="1200" b="0" i="0" u="none" strike="noStrike" cap="none" baseline="0" dirty="0">
                  <a:solidFill>
                    <a:schemeClr val="dk1"/>
                  </a:solidFill>
                  <a:latin typeface="Arial"/>
                  <a:ea typeface="Arial"/>
                  <a:cs typeface="Arial"/>
                  <a:sym typeface="Arial"/>
                </a:rPr>
                <a:t>Clustering,</a:t>
              </a:r>
            </a:p>
            <a:p>
              <a:pPr marL="0" marR="0" lvl="0" indent="0" algn="r" rtl="0">
                <a:spcBef>
                  <a:spcPts val="0"/>
                </a:spcBef>
                <a:buSzPct val="25000"/>
                <a:buNone/>
              </a:pPr>
              <a:r>
                <a:rPr lang="en-US" sz="1200" b="0" i="0" u="none" strike="noStrike" cap="none" baseline="0" dirty="0">
                  <a:solidFill>
                    <a:schemeClr val="dk1"/>
                  </a:solidFill>
                  <a:latin typeface="Arial"/>
                  <a:ea typeface="Arial"/>
                  <a:cs typeface="Arial"/>
                  <a:sym typeface="Arial"/>
                </a:rPr>
                <a:t>Barcode binning,</a:t>
              </a:r>
            </a:p>
            <a:p>
              <a:pPr marL="0" marR="0" lvl="0" indent="0" algn="r" rtl="0">
                <a:spcBef>
                  <a:spcPts val="0"/>
                </a:spcBef>
                <a:buSzPct val="25000"/>
                <a:buNone/>
              </a:pPr>
              <a:r>
                <a:rPr lang="en-US" sz="1200" b="0" i="0" u="none" strike="noStrike" cap="none" baseline="0" dirty="0">
                  <a:solidFill>
                    <a:schemeClr val="dk1"/>
                  </a:solidFill>
                  <a:latin typeface="Arial"/>
                  <a:ea typeface="Arial"/>
                  <a:cs typeface="Arial"/>
                  <a:sym typeface="Arial"/>
                </a:rPr>
                <a:t>Taxonomy </a:t>
              </a:r>
            </a:p>
            <a:p>
              <a:pPr marL="0" marR="0" lvl="0" indent="0" algn="r" rtl="0">
                <a:spcBef>
                  <a:spcPts val="0"/>
                </a:spcBef>
                <a:buSzPct val="25000"/>
                <a:buNone/>
              </a:pPr>
              <a:r>
                <a:rPr lang="en-US" sz="1200" b="0" i="0" u="none" strike="noStrike" cap="none" baseline="0" dirty="0">
                  <a:solidFill>
                    <a:schemeClr val="dk1"/>
                  </a:solidFill>
                  <a:latin typeface="Arial"/>
                  <a:ea typeface="Arial"/>
                  <a:cs typeface="Arial"/>
                  <a:sym typeface="Arial"/>
                </a:rPr>
                <a:t>assignment</a:t>
              </a:r>
            </a:p>
          </p:txBody>
        </p:sp>
      </p:grpSp>
      <p:sp>
        <p:nvSpPr>
          <p:cNvPr id="460" name="Shape 195"/>
          <p:cNvSpPr txBox="1"/>
          <p:nvPr/>
        </p:nvSpPr>
        <p:spPr>
          <a:xfrm>
            <a:off x="5905045" y="3122229"/>
            <a:ext cx="579632" cy="276959"/>
          </a:xfrm>
          <a:prstGeom prst="rect">
            <a:avLst/>
          </a:prstGeom>
          <a:noFill/>
          <a:ln>
            <a:noFill/>
          </a:ln>
        </p:spPr>
        <p:txBody>
          <a:bodyPr wrap="square" lIns="91425" tIns="45700" rIns="91425" bIns="45700" anchor="t" anchorCtr="0">
            <a:spAutoFit/>
          </a:bodyPr>
          <a:lstStyle/>
          <a:p>
            <a:pPr marL="0" marR="0" lvl="0" indent="0" algn="l" rtl="0">
              <a:spcBef>
                <a:spcPts val="0"/>
              </a:spcBef>
              <a:buSzPct val="25000"/>
              <a:buNone/>
            </a:pPr>
            <a:r>
              <a:rPr lang="en-US" sz="1200" b="0" i="0" u="none" strike="noStrike" cap="none" baseline="0" smtClean="0">
                <a:solidFill>
                  <a:schemeClr val="dk1"/>
                </a:solidFill>
                <a:latin typeface="Courier New"/>
                <a:ea typeface="Courier New"/>
                <a:cs typeface="Courier New"/>
                <a:sym typeface="Courier New"/>
              </a:rPr>
              <a:t>GAT</a:t>
            </a:r>
            <a:endParaRPr lang="en-US" sz="1200" b="0" i="0" u="none" strike="noStrike" cap="none" baseline="0">
              <a:solidFill>
                <a:schemeClr val="dk1"/>
              </a:solidFill>
              <a:latin typeface="Courier New"/>
              <a:ea typeface="Courier New"/>
              <a:cs typeface="Courier New"/>
              <a:sym typeface="Courier New"/>
            </a:endParaRPr>
          </a:p>
        </p:txBody>
      </p:sp>
      <p:sp>
        <p:nvSpPr>
          <p:cNvPr id="6" name="Rectangle 5"/>
          <p:cNvSpPr/>
          <p:nvPr/>
        </p:nvSpPr>
        <p:spPr>
          <a:xfrm>
            <a:off x="4683090" y="2905863"/>
            <a:ext cx="649537" cy="276999"/>
          </a:xfrm>
          <a:prstGeom prst="rect">
            <a:avLst/>
          </a:prstGeom>
        </p:spPr>
        <p:txBody>
          <a:bodyPr wrap="none">
            <a:spAutoFit/>
          </a:bodyPr>
          <a:lstStyle/>
          <a:p>
            <a:pPr lvl="0">
              <a:buSzPct val="25000"/>
            </a:pPr>
            <a:r>
              <a:rPr lang="en-US" sz="1200" dirty="0">
                <a:solidFill>
                  <a:schemeClr val="dk1"/>
                </a:solidFill>
                <a:latin typeface="Courier New"/>
                <a:ea typeface="Courier New"/>
                <a:cs typeface="Courier New"/>
                <a:sym typeface="Courier New"/>
              </a:rPr>
              <a:t>TACGC</a:t>
            </a:r>
            <a:endParaRPr lang="en-US" sz="1200" dirty="0">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1530208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0" y="1400206"/>
            <a:ext cx="2807294" cy="1806026"/>
          </a:xfrm>
          <a:prstGeom prst="rect">
            <a:avLst/>
          </a:prstGeom>
        </p:spPr>
      </p:pic>
      <p:sp>
        <p:nvSpPr>
          <p:cNvPr id="5" name="TextBox 4"/>
          <p:cNvSpPr txBox="1"/>
          <p:nvPr/>
        </p:nvSpPr>
        <p:spPr>
          <a:xfrm>
            <a:off x="476182" y="4019382"/>
            <a:ext cx="1457450" cy="307777"/>
          </a:xfrm>
          <a:prstGeom prst="rect">
            <a:avLst/>
          </a:prstGeom>
          <a:noFill/>
        </p:spPr>
        <p:txBody>
          <a:bodyPr wrap="none" rtlCol="0">
            <a:spAutoFit/>
          </a:bodyPr>
          <a:lstStyle/>
          <a:p>
            <a:r>
              <a:rPr lang="en-US" dirty="0" smtClean="0">
                <a:latin typeface="Nunito Sans" charset="0"/>
                <a:ea typeface="Nunito Sans" charset="0"/>
                <a:cs typeface="Nunito Sans" charset="0"/>
              </a:rPr>
              <a:t>2 96 well plates</a:t>
            </a:r>
            <a:endParaRPr lang="en-US" dirty="0">
              <a:latin typeface="Nunito Sans" charset="0"/>
              <a:ea typeface="Nunito Sans" charset="0"/>
              <a:cs typeface="Nunito Sans" charset="0"/>
            </a:endParaRPr>
          </a:p>
        </p:txBody>
      </p:sp>
      <p:sp>
        <p:nvSpPr>
          <p:cNvPr id="6" name="TextBox 5"/>
          <p:cNvSpPr txBox="1"/>
          <p:nvPr/>
        </p:nvSpPr>
        <p:spPr>
          <a:xfrm>
            <a:off x="3099865" y="3704270"/>
            <a:ext cx="2449710" cy="738664"/>
          </a:xfrm>
          <a:prstGeom prst="rect">
            <a:avLst/>
          </a:prstGeom>
          <a:noFill/>
        </p:spPr>
        <p:txBody>
          <a:bodyPr wrap="none" rtlCol="0">
            <a:spAutoFit/>
          </a:bodyPr>
          <a:lstStyle/>
          <a:p>
            <a:pPr algn="ctr"/>
            <a:endParaRPr lang="en-US" dirty="0" smtClean="0"/>
          </a:p>
          <a:p>
            <a:r>
              <a:rPr lang="en-US" dirty="0" smtClean="0">
                <a:latin typeface="Nunito Sans" charset="0"/>
                <a:ea typeface="Nunito Sans" charset="0"/>
                <a:cs typeface="Nunito Sans" charset="0"/>
              </a:rPr>
              <a:t>PCR with </a:t>
            </a:r>
            <a:r>
              <a:rPr lang="en-US" dirty="0" smtClean="0">
                <a:latin typeface="Nunito Sans" charset="0"/>
                <a:ea typeface="Nunito Sans" charset="0"/>
                <a:cs typeface="Nunito Sans" charset="0"/>
              </a:rPr>
              <a:t>16 </a:t>
            </a:r>
            <a:r>
              <a:rPr lang="en-US" dirty="0" smtClean="0">
                <a:latin typeface="Nunito Sans" charset="0"/>
                <a:ea typeface="Nunito Sans" charset="0"/>
                <a:cs typeface="Nunito Sans" charset="0"/>
              </a:rPr>
              <a:t>forward primer</a:t>
            </a:r>
          </a:p>
          <a:p>
            <a:pPr algn="ctr"/>
            <a:r>
              <a:rPr lang="en-US" dirty="0" smtClean="0">
                <a:latin typeface="Nunito Sans" charset="0"/>
                <a:ea typeface="Nunito Sans" charset="0"/>
                <a:cs typeface="Nunito Sans" charset="0"/>
              </a:rPr>
              <a:t>24</a:t>
            </a:r>
            <a:r>
              <a:rPr lang="en-US" dirty="0" smtClean="0">
                <a:latin typeface="Nunito Sans" charset="0"/>
                <a:ea typeface="Nunito Sans" charset="0"/>
                <a:cs typeface="Nunito Sans" charset="0"/>
              </a:rPr>
              <a:t> </a:t>
            </a:r>
            <a:r>
              <a:rPr lang="en-US" dirty="0" smtClean="0">
                <a:latin typeface="Nunito Sans" charset="0"/>
                <a:ea typeface="Nunito Sans" charset="0"/>
                <a:cs typeface="Nunito Sans" charset="0"/>
              </a:rPr>
              <a:t>distinct reverse indexes </a:t>
            </a:r>
            <a:endParaRPr lang="en-US" dirty="0">
              <a:latin typeface="Nunito Sans" charset="0"/>
              <a:ea typeface="Nunito Sans" charset="0"/>
              <a:cs typeface="Nunito Sans" charset="0"/>
            </a:endParaRPr>
          </a:p>
        </p:txBody>
      </p:sp>
      <p:pic>
        <p:nvPicPr>
          <p:cNvPr id="7" name="Picture 6"/>
          <p:cNvPicPr>
            <a:picLocks noChangeAspect="1"/>
          </p:cNvPicPr>
          <p:nvPr/>
        </p:nvPicPr>
        <p:blipFill>
          <a:blip r:embed="rId5"/>
          <a:stretch>
            <a:fillRect/>
          </a:stretch>
        </p:blipFill>
        <p:spPr>
          <a:xfrm>
            <a:off x="3099865" y="1145982"/>
            <a:ext cx="2794000" cy="2184400"/>
          </a:xfrm>
          <a:prstGeom prst="rect">
            <a:avLst/>
          </a:prstGeom>
        </p:spPr>
      </p:pic>
      <p:pic>
        <p:nvPicPr>
          <p:cNvPr id="8" name="Picture 7"/>
          <p:cNvPicPr>
            <a:picLocks noChangeAspect="1"/>
          </p:cNvPicPr>
          <p:nvPr/>
        </p:nvPicPr>
        <p:blipFill>
          <a:blip r:embed="rId6"/>
          <a:stretch>
            <a:fillRect/>
          </a:stretch>
        </p:blipFill>
        <p:spPr>
          <a:xfrm>
            <a:off x="6877332" y="1892608"/>
            <a:ext cx="1409700" cy="317500"/>
          </a:xfrm>
          <a:prstGeom prst="rect">
            <a:avLst/>
          </a:prstGeom>
        </p:spPr>
      </p:pic>
      <p:sp>
        <p:nvSpPr>
          <p:cNvPr id="9" name="TextBox 8"/>
          <p:cNvSpPr txBox="1"/>
          <p:nvPr/>
        </p:nvSpPr>
        <p:spPr>
          <a:xfrm>
            <a:off x="6992322" y="2210108"/>
            <a:ext cx="1219429" cy="400110"/>
          </a:xfrm>
          <a:prstGeom prst="rect">
            <a:avLst/>
          </a:prstGeom>
          <a:noFill/>
        </p:spPr>
        <p:txBody>
          <a:bodyPr wrap="none" rtlCol="0">
            <a:spAutoFit/>
          </a:bodyPr>
          <a:lstStyle/>
          <a:p>
            <a:r>
              <a:rPr lang="en-US" sz="2000" spc="600" dirty="0" err="1" smtClean="0"/>
              <a:t>MiSeq</a:t>
            </a:r>
            <a:endParaRPr lang="en-US" sz="2000" spc="600" dirty="0"/>
          </a:p>
        </p:txBody>
      </p:sp>
      <p:sp>
        <p:nvSpPr>
          <p:cNvPr id="10" name="TextBox 9"/>
          <p:cNvSpPr txBox="1"/>
          <p:nvPr/>
        </p:nvSpPr>
        <p:spPr>
          <a:xfrm>
            <a:off x="6211872" y="3990412"/>
            <a:ext cx="3038419" cy="1169551"/>
          </a:xfrm>
          <a:prstGeom prst="rect">
            <a:avLst/>
          </a:prstGeom>
          <a:noFill/>
        </p:spPr>
        <p:txBody>
          <a:bodyPr wrap="square" rtlCol="0">
            <a:spAutoFit/>
          </a:bodyPr>
          <a:lstStyle/>
          <a:p>
            <a:pPr marL="285750" indent="-285750">
              <a:buFont typeface="Arial"/>
              <a:buChar char="•"/>
            </a:pPr>
            <a:r>
              <a:rPr lang="en-US" dirty="0" smtClean="0">
                <a:latin typeface="Nunito Sans" charset="0"/>
                <a:ea typeface="Nunito Sans" charset="0"/>
                <a:cs typeface="Nunito Sans" charset="0"/>
              </a:rPr>
              <a:t>2x300bp Paired Reads</a:t>
            </a:r>
          </a:p>
          <a:p>
            <a:pPr marL="285750" indent="-285750">
              <a:buFont typeface="Arial"/>
              <a:buChar char="•"/>
            </a:pPr>
            <a:r>
              <a:rPr lang="en-US" dirty="0" smtClean="0">
                <a:latin typeface="Nunito Sans" charset="0"/>
                <a:ea typeface="Nunito Sans" charset="0"/>
                <a:cs typeface="Nunito Sans" charset="0"/>
              </a:rPr>
              <a:t>44-50M reads</a:t>
            </a:r>
          </a:p>
          <a:p>
            <a:pPr marL="285750" indent="-285750">
              <a:buFont typeface="Arial"/>
              <a:buChar char="•"/>
            </a:pPr>
            <a:r>
              <a:rPr lang="en-US" dirty="0" smtClean="0">
                <a:latin typeface="Nunito Sans" charset="0"/>
                <a:ea typeface="Nunito Sans" charset="0"/>
                <a:cs typeface="Nunito Sans" charset="0"/>
              </a:rPr>
              <a:t>~360,000 tags per sample</a:t>
            </a:r>
          </a:p>
          <a:p>
            <a:pPr marL="285750" indent="-285750">
              <a:buFont typeface="Arial"/>
              <a:buChar char="•"/>
            </a:pPr>
            <a:r>
              <a:rPr lang="en-US" dirty="0" smtClean="0">
                <a:latin typeface="Nunito Sans" charset="0"/>
                <a:ea typeface="Nunito Sans" charset="0"/>
                <a:cs typeface="Nunito Sans" charset="0"/>
              </a:rPr>
              <a:t>36 hours</a:t>
            </a:r>
          </a:p>
          <a:p>
            <a:endParaRPr lang="en-US" dirty="0"/>
          </a:p>
        </p:txBody>
      </p:sp>
    </p:spTree>
    <p:extLst>
      <p:ext uri="{BB962C8B-B14F-4D97-AF65-F5344CB8AC3E}">
        <p14:creationId xmlns:p14="http://schemas.microsoft.com/office/powerpoint/2010/main" val="42614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305050"/>
            <a:ext cx="2024100" cy="3678000"/>
          </a:xfrm>
          <a:prstGeom prst="rect">
            <a:avLst/>
          </a:prstGeom>
        </p:spPr>
        <p:txBody>
          <a:bodyPr lIns="91425" tIns="91425" rIns="91425" bIns="91425" anchor="b" anchorCtr="0">
            <a:noAutofit/>
          </a:bodyPr>
          <a:lstStyle/>
          <a:p>
            <a:pPr lvl="0" rtl="0">
              <a:spcBef>
                <a:spcPts val="0"/>
              </a:spcBef>
              <a:buNone/>
            </a:pPr>
            <a:r>
              <a:rPr lang="en-US" sz="4800" b="1" dirty="0" smtClean="0"/>
              <a:t>4</a:t>
            </a:r>
            <a:r>
              <a:rPr lang="en" sz="4800" b="1" dirty="0" smtClean="0"/>
              <a:t>.</a:t>
            </a:r>
            <a:endParaRPr lang="en" sz="4800" b="1" dirty="0"/>
          </a:p>
          <a:p>
            <a:pPr lvl="0" rtl="0">
              <a:spcBef>
                <a:spcPts val="0"/>
              </a:spcBef>
              <a:buNone/>
            </a:pPr>
            <a:r>
              <a:rPr lang="en-US" dirty="0" smtClean="0"/>
              <a:t>Analysis of amplicon data</a:t>
            </a:r>
            <a:endParaRPr lang="en" dirty="0"/>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dirty="0" smtClean="0"/>
              <a:t>What to do with all those </a:t>
            </a:r>
            <a:r>
              <a:rPr lang="en-US" dirty="0" err="1" smtClean="0"/>
              <a:t>fastq.gz</a:t>
            </a:r>
            <a:r>
              <a:rPr lang="en-US" dirty="0" smtClean="0"/>
              <a:t> files.</a:t>
            </a:r>
            <a:endParaRPr lang="en" dirty="0"/>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sp>
        <p:nvSpPr>
          <p:cNvPr id="8" name="Shape 176"/>
          <p:cNvSpPr/>
          <p:nvPr/>
        </p:nvSpPr>
        <p:spPr>
          <a:xfrm>
            <a:off x="3311611" y="1950138"/>
            <a:ext cx="4839901"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sp>
        <p:nvSpPr>
          <p:cNvPr id="2" name="TextBox 1"/>
          <p:cNvSpPr txBox="1"/>
          <p:nvPr/>
        </p:nvSpPr>
        <p:spPr>
          <a:xfrm>
            <a:off x="2549864" y="1979061"/>
            <a:ext cx="761747" cy="830997"/>
          </a:xfrm>
          <a:prstGeom prst="rect">
            <a:avLst/>
          </a:prstGeom>
          <a:noFill/>
        </p:spPr>
        <p:txBody>
          <a:bodyPr wrap="none" rtlCol="0">
            <a:spAutoFit/>
          </a:bodyPr>
          <a:lstStyle/>
          <a:p>
            <a:r>
              <a:rPr lang="en-US" sz="1600" dirty="0" smtClean="0">
                <a:solidFill>
                  <a:schemeClr val="bg1"/>
                </a:solidFill>
                <a:latin typeface="Nunito Sans" charset="0"/>
                <a:ea typeface="Nunito Sans" charset="0"/>
                <a:cs typeface="Nunito Sans" charset="0"/>
              </a:rPr>
              <a:t>GATC</a:t>
            </a:r>
          </a:p>
          <a:p>
            <a:r>
              <a:rPr lang="en-US" sz="1600" dirty="0" smtClean="0">
                <a:solidFill>
                  <a:schemeClr val="bg1"/>
                </a:solidFill>
                <a:latin typeface="Nunito Sans" charset="0"/>
                <a:ea typeface="Nunito Sans" charset="0"/>
                <a:cs typeface="Nunito Sans" charset="0"/>
              </a:rPr>
              <a:t>CATC</a:t>
            </a:r>
          </a:p>
          <a:p>
            <a:r>
              <a:rPr lang="en-US" sz="1600" dirty="0" smtClean="0">
                <a:solidFill>
                  <a:schemeClr val="bg1"/>
                </a:solidFill>
                <a:latin typeface="Nunito Sans" charset="0"/>
                <a:ea typeface="Nunito Sans" charset="0"/>
                <a:cs typeface="Nunito Sans" charset="0"/>
              </a:rPr>
              <a:t>CCGA</a:t>
            </a:r>
            <a:endParaRPr lang="en-US" sz="1600" dirty="0">
              <a:solidFill>
                <a:schemeClr val="bg1"/>
              </a:solidFill>
              <a:latin typeface="Nunito Sans" charset="0"/>
              <a:ea typeface="Nunito Sans" charset="0"/>
              <a:cs typeface="Nunito Sans" charset="0"/>
            </a:endParaRPr>
          </a:p>
        </p:txBody>
      </p:sp>
      <p:grpSp>
        <p:nvGrpSpPr>
          <p:cNvPr id="22" name="Shape 696"/>
          <p:cNvGrpSpPr/>
          <p:nvPr/>
        </p:nvGrpSpPr>
        <p:grpSpPr>
          <a:xfrm>
            <a:off x="7841531" y="1423614"/>
            <a:ext cx="765344" cy="555447"/>
            <a:chOff x="3932350" y="3714775"/>
            <a:chExt cx="439650" cy="319075"/>
          </a:xfrm>
        </p:grpSpPr>
        <p:sp>
          <p:nvSpPr>
            <p:cNvPr id="23" name="Shape 69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69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69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70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70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7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1110693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 sequencing </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sp>
        <p:nvSpPr>
          <p:cNvPr id="4" name="Shape 152"/>
          <p:cNvSpPr/>
          <p:nvPr/>
        </p:nvSpPr>
        <p:spPr>
          <a:xfrm>
            <a:off x="5013014" y="2064830"/>
            <a:ext cx="1660800" cy="1660800"/>
          </a:xfrm>
          <a:prstGeom prst="ellipse">
            <a:avLst/>
          </a:prstGeom>
          <a:solidFill>
            <a:srgbClr val="F67031"/>
          </a:solidFill>
          <a:ln>
            <a:noFill/>
          </a:ln>
        </p:spPr>
        <p:txBody>
          <a:bodyPr lIns="91425" tIns="91425" rIns="91425" bIns="91425" anchor="ctr" anchorCtr="0">
            <a:noAutofit/>
          </a:bodyPr>
          <a:lstStyle/>
          <a:p>
            <a:pPr lvl="0" algn="ctr">
              <a:spcBef>
                <a:spcPts val="0"/>
              </a:spcBef>
              <a:buNone/>
            </a:pPr>
            <a:r>
              <a:rPr lang="en-US" sz="1200" b="1" dirty="0" smtClean="0">
                <a:solidFill>
                  <a:srgbClr val="FFFFFF"/>
                </a:solidFill>
                <a:latin typeface="Nunito Sans"/>
                <a:ea typeface="Nunito Sans"/>
                <a:cs typeface="Nunito Sans"/>
                <a:sym typeface="Nunito Sans"/>
              </a:rPr>
              <a:t>Taxonomic </a:t>
            </a:r>
          </a:p>
          <a:p>
            <a:pPr lvl="0" algn="ctr">
              <a:spcBef>
                <a:spcPts val="0"/>
              </a:spcBef>
              <a:buNone/>
            </a:pPr>
            <a:r>
              <a:rPr lang="en-US" sz="1200" b="1" dirty="0" smtClean="0">
                <a:solidFill>
                  <a:srgbClr val="FFFFFF"/>
                </a:solidFill>
                <a:latin typeface="Nunito Sans"/>
                <a:ea typeface="Nunito Sans"/>
                <a:cs typeface="Nunito Sans"/>
                <a:sym typeface="Nunito Sans"/>
              </a:rPr>
              <a:t>assignment</a:t>
            </a:r>
            <a:endParaRPr lang="en" sz="1200" b="1" dirty="0">
              <a:solidFill>
                <a:srgbClr val="FFFFFF"/>
              </a:solidFill>
              <a:latin typeface="Nunito Sans"/>
              <a:ea typeface="Nunito Sans"/>
              <a:cs typeface="Nunito Sans"/>
              <a:sym typeface="Nunito Sans"/>
            </a:endParaRPr>
          </a:p>
        </p:txBody>
      </p:sp>
      <p:sp>
        <p:nvSpPr>
          <p:cNvPr id="5" name="Shape 153"/>
          <p:cNvSpPr/>
          <p:nvPr/>
        </p:nvSpPr>
        <p:spPr>
          <a:xfrm>
            <a:off x="6778734" y="2031164"/>
            <a:ext cx="1660800" cy="1660800"/>
          </a:xfrm>
          <a:prstGeom prst="ellipse">
            <a:avLst/>
          </a:prstGeom>
          <a:solidFill>
            <a:srgbClr val="ED0036"/>
          </a:solidFill>
          <a:ln>
            <a:noFill/>
          </a:ln>
        </p:spPr>
        <p:txBody>
          <a:bodyPr lIns="91425" tIns="91425" rIns="91425" bIns="91425" anchor="ctr" anchorCtr="0">
            <a:noAutofit/>
          </a:bodyPr>
          <a:lstStyle/>
          <a:p>
            <a:pPr lvl="0" algn="ctr">
              <a:spcBef>
                <a:spcPts val="0"/>
              </a:spcBef>
              <a:buNone/>
            </a:pPr>
            <a:r>
              <a:rPr lang="en-US" sz="1200" b="1" dirty="0" smtClean="0">
                <a:solidFill>
                  <a:srgbClr val="FFFFFF"/>
                </a:solidFill>
                <a:latin typeface="Nunito Sans"/>
                <a:ea typeface="Nunito Sans"/>
                <a:cs typeface="Nunito Sans"/>
                <a:sym typeface="Nunito Sans"/>
              </a:rPr>
              <a:t>Analysis:</a:t>
            </a:r>
          </a:p>
          <a:p>
            <a:pPr lvl="0" algn="ctr">
              <a:spcBef>
                <a:spcPts val="0"/>
              </a:spcBef>
              <a:buNone/>
            </a:pPr>
            <a:r>
              <a:rPr lang="en-US" sz="1200" b="1" dirty="0" smtClean="0">
                <a:solidFill>
                  <a:srgbClr val="FFFFFF"/>
                </a:solidFill>
                <a:latin typeface="Nunito Sans"/>
                <a:ea typeface="Nunito Sans"/>
                <a:cs typeface="Nunito Sans"/>
                <a:sym typeface="Nunito Sans"/>
              </a:rPr>
              <a:t>Ecological, Diff. abundance, Networks</a:t>
            </a:r>
          </a:p>
          <a:p>
            <a:pPr lvl="0" algn="ctr">
              <a:spcBef>
                <a:spcPts val="0"/>
              </a:spcBef>
              <a:buNone/>
            </a:pPr>
            <a:r>
              <a:rPr lang="en-US" sz="1200" b="1" dirty="0" smtClean="0">
                <a:solidFill>
                  <a:srgbClr val="FFFFFF"/>
                </a:solidFill>
                <a:latin typeface="Nunito Sans"/>
                <a:ea typeface="Nunito Sans"/>
                <a:cs typeface="Nunito Sans"/>
                <a:sym typeface="Nunito Sans"/>
              </a:rPr>
              <a:t>etc.</a:t>
            </a:r>
          </a:p>
        </p:txBody>
      </p:sp>
      <p:sp>
        <p:nvSpPr>
          <p:cNvPr id="6" name="Shape 154"/>
          <p:cNvSpPr/>
          <p:nvPr/>
        </p:nvSpPr>
        <p:spPr>
          <a:xfrm>
            <a:off x="3148527" y="2064830"/>
            <a:ext cx="1660800" cy="1660800"/>
          </a:xfrm>
          <a:prstGeom prst="ellipse">
            <a:avLst/>
          </a:prstGeom>
          <a:solidFill>
            <a:srgbClr val="FFA400"/>
          </a:solidFill>
          <a:ln>
            <a:noFill/>
          </a:ln>
        </p:spPr>
        <p:txBody>
          <a:bodyPr lIns="91425" tIns="91425" rIns="91425" bIns="91425" anchor="ctr" anchorCtr="0">
            <a:noAutofit/>
          </a:bodyPr>
          <a:lstStyle/>
          <a:p>
            <a:pPr lvl="0" algn="ctr">
              <a:spcBef>
                <a:spcPts val="0"/>
              </a:spcBef>
              <a:buNone/>
            </a:pPr>
            <a:r>
              <a:rPr lang="en-US" sz="1200" b="1" dirty="0" smtClean="0">
                <a:solidFill>
                  <a:srgbClr val="FFFFFF"/>
                </a:solidFill>
                <a:latin typeface="Nunito Sans"/>
                <a:ea typeface="Nunito Sans"/>
                <a:cs typeface="Nunito Sans"/>
                <a:sym typeface="Nunito Sans"/>
              </a:rPr>
              <a:t>Quality control and OTU or Sequence Variant selection</a:t>
            </a:r>
            <a:endParaRPr lang="en" sz="1200" b="1" dirty="0">
              <a:solidFill>
                <a:srgbClr val="FFFFFF"/>
              </a:solidFill>
              <a:latin typeface="Nunito Sans"/>
              <a:ea typeface="Nunito Sans"/>
              <a:cs typeface="Nunito Sans"/>
              <a:sym typeface="Nunito Sans"/>
            </a:endParaRPr>
          </a:p>
        </p:txBody>
      </p:sp>
      <p:cxnSp>
        <p:nvCxnSpPr>
          <p:cNvPr id="7" name="Shape 155"/>
          <p:cNvCxnSpPr/>
          <p:nvPr/>
        </p:nvCxnSpPr>
        <p:spPr>
          <a:xfrm>
            <a:off x="4454903" y="2904780"/>
            <a:ext cx="828297" cy="0"/>
          </a:xfrm>
          <a:prstGeom prst="straightConnector1">
            <a:avLst/>
          </a:prstGeom>
          <a:noFill/>
          <a:ln w="19050" cap="flat" cmpd="sng">
            <a:solidFill>
              <a:srgbClr val="FFFFFF"/>
            </a:solidFill>
            <a:prstDash val="solid"/>
            <a:round/>
            <a:headEnd type="oval" w="med" len="med"/>
            <a:tailEnd type="triangle" w="med" len="med"/>
          </a:ln>
        </p:spPr>
      </p:cxnSp>
      <p:cxnSp>
        <p:nvCxnSpPr>
          <p:cNvPr id="8" name="Shape 156"/>
          <p:cNvCxnSpPr/>
          <p:nvPr/>
        </p:nvCxnSpPr>
        <p:spPr>
          <a:xfrm>
            <a:off x="6373091" y="2904780"/>
            <a:ext cx="811286" cy="0"/>
          </a:xfrm>
          <a:prstGeom prst="straightConnector1">
            <a:avLst/>
          </a:prstGeom>
          <a:noFill/>
          <a:ln w="19050" cap="flat" cmpd="sng">
            <a:solidFill>
              <a:srgbClr val="FFFFFF"/>
            </a:solidFill>
            <a:prstDash val="solid"/>
            <a:round/>
            <a:headEnd type="oval" w="med" len="med"/>
            <a:tailEnd type="triangle" w="med" len="med"/>
          </a:ln>
        </p:spPr>
      </p:cxnSp>
      <p:sp>
        <p:nvSpPr>
          <p:cNvPr id="11" name="TextBox 10"/>
          <p:cNvSpPr txBox="1"/>
          <p:nvPr/>
        </p:nvSpPr>
        <p:spPr>
          <a:xfrm>
            <a:off x="3504497" y="1210315"/>
            <a:ext cx="4904509" cy="523220"/>
          </a:xfrm>
          <a:prstGeom prst="rect">
            <a:avLst/>
          </a:prstGeom>
          <a:noFill/>
        </p:spPr>
        <p:txBody>
          <a:bodyPr wrap="square" rtlCol="0">
            <a:spAutoFit/>
          </a:bodyPr>
          <a:lstStyle/>
          <a:p>
            <a:r>
              <a:rPr lang="en-US" dirty="0" smtClean="0">
                <a:solidFill>
                  <a:schemeClr val="bg2"/>
                </a:solidFill>
                <a:latin typeface="Nunito Sans" charset="0"/>
                <a:ea typeface="Nunito Sans" charset="0"/>
                <a:cs typeface="Nunito Sans" charset="0"/>
              </a:rPr>
              <a:t>Amplicon  analysis follows a basic workflow with </a:t>
            </a:r>
            <a:r>
              <a:rPr lang="en-US" smtClean="0">
                <a:solidFill>
                  <a:schemeClr val="bg2"/>
                </a:solidFill>
                <a:latin typeface="Nunito Sans" charset="0"/>
                <a:ea typeface="Nunito Sans" charset="0"/>
                <a:cs typeface="Nunito Sans" charset="0"/>
              </a:rPr>
              <a:t>many possibilities </a:t>
            </a:r>
            <a:r>
              <a:rPr lang="en-US" dirty="0" smtClean="0">
                <a:solidFill>
                  <a:schemeClr val="bg2"/>
                </a:solidFill>
                <a:latin typeface="Nunito Sans" charset="0"/>
                <a:ea typeface="Nunito Sans" charset="0"/>
                <a:cs typeface="Nunito Sans" charset="0"/>
              </a:rPr>
              <a:t>for custom analysis</a:t>
            </a:r>
            <a:endParaRPr lang="en-US" dirty="0">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1127212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231" b="50000"/>
          <a:stretch/>
        </p:blipFill>
        <p:spPr>
          <a:xfrm>
            <a:off x="2985670" y="828729"/>
            <a:ext cx="5845463" cy="2327564"/>
          </a:xfrm>
          <a:prstGeom prst="rect">
            <a:avLst/>
          </a:prstGeom>
        </p:spPr>
      </p:pic>
      <p:sp>
        <p:nvSpPr>
          <p:cNvPr id="2" name="Title 1"/>
          <p:cNvSpPr>
            <a:spLocks noGrp="1"/>
          </p:cNvSpPr>
          <p:nvPr>
            <p:ph type="title"/>
          </p:nvPr>
        </p:nvSpPr>
        <p:spPr/>
        <p:txBody>
          <a:bodyPr/>
          <a:lstStyle/>
          <a:p>
            <a:r>
              <a:rPr lang="en-US" dirty="0" smtClean="0"/>
              <a:t>Why OTU’s were used and why Sequence variants are replacing them.</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sp>
        <p:nvSpPr>
          <p:cNvPr id="4" name="TextBox 3"/>
          <p:cNvSpPr txBox="1"/>
          <p:nvPr/>
        </p:nvSpPr>
        <p:spPr>
          <a:xfrm>
            <a:off x="6955444" y="2737217"/>
            <a:ext cx="2678083" cy="523220"/>
          </a:xfrm>
          <a:prstGeom prst="rect">
            <a:avLst/>
          </a:prstGeom>
          <a:noFill/>
        </p:spPr>
        <p:txBody>
          <a:bodyPr wrap="square" rtlCol="0">
            <a:spAutoFit/>
          </a:bodyPr>
          <a:lstStyle/>
          <a:p>
            <a:r>
              <a:rPr lang="en-US" dirty="0" smtClean="0">
                <a:hlinkClick r:id="rId3"/>
              </a:rPr>
              <a:t>Callahan et al. 2016 </a:t>
            </a:r>
            <a:endParaRPr lang="en-US" dirty="0" smtClean="0">
              <a:hlinkClick r:id="rId4"/>
            </a:endParaRPr>
          </a:p>
          <a:p>
            <a:r>
              <a:rPr lang="en-US" dirty="0" smtClean="0">
                <a:hlinkClick r:id="rId4"/>
              </a:rPr>
              <a:t>Callahan et al</a:t>
            </a:r>
            <a:r>
              <a:rPr lang="en-US" dirty="0" smtClean="0">
                <a:hlinkClick r:id="rId4"/>
              </a:rPr>
              <a:t>. </a:t>
            </a:r>
            <a:r>
              <a:rPr lang="en-US" dirty="0" smtClean="0">
                <a:hlinkClick r:id="rId4"/>
              </a:rPr>
              <a:t>2017</a:t>
            </a:r>
            <a:endParaRPr lang="en-US" dirty="0"/>
          </a:p>
        </p:txBody>
      </p:sp>
      <p:sp>
        <p:nvSpPr>
          <p:cNvPr id="6" name="TextBox 5"/>
          <p:cNvSpPr txBox="1"/>
          <p:nvPr/>
        </p:nvSpPr>
        <p:spPr>
          <a:xfrm>
            <a:off x="4087229" y="3580299"/>
            <a:ext cx="3642344" cy="1169551"/>
          </a:xfrm>
          <a:prstGeom prst="rect">
            <a:avLst/>
          </a:prstGeom>
          <a:noFill/>
        </p:spPr>
        <p:txBody>
          <a:bodyPr wrap="none" rtlCol="0">
            <a:spAutoFit/>
          </a:bodyPr>
          <a:lstStyle/>
          <a:p>
            <a:r>
              <a:rPr lang="en-US" dirty="0" smtClean="0">
                <a:solidFill>
                  <a:schemeClr val="bg2"/>
                </a:solidFill>
                <a:latin typeface="Nunito Sans" charset="0"/>
                <a:ea typeface="Nunito Sans" charset="0"/>
                <a:cs typeface="Nunito Sans" charset="0"/>
              </a:rPr>
              <a:t>The field is moving this </a:t>
            </a:r>
            <a:r>
              <a:rPr lang="en-US" smtClean="0">
                <a:solidFill>
                  <a:schemeClr val="bg2"/>
                </a:solidFill>
                <a:latin typeface="Nunito Sans" charset="0"/>
                <a:ea typeface="Nunito Sans" charset="0"/>
                <a:cs typeface="Nunito Sans" charset="0"/>
              </a:rPr>
              <a:t>way:</a:t>
            </a:r>
          </a:p>
          <a:p>
            <a:endParaRPr lang="en-US" dirty="0" smtClean="0">
              <a:solidFill>
                <a:schemeClr val="bg2"/>
              </a:solidFill>
              <a:latin typeface="Nunito Sans" charset="0"/>
              <a:ea typeface="Nunito Sans" charset="0"/>
              <a:cs typeface="Nunito Sans" charset="0"/>
            </a:endParaRPr>
          </a:p>
          <a:p>
            <a:r>
              <a:rPr lang="en-US" dirty="0" smtClean="0">
                <a:solidFill>
                  <a:schemeClr val="bg2"/>
                </a:solidFill>
                <a:latin typeface="Nunito Sans" charset="0"/>
                <a:ea typeface="Nunito Sans" charset="0"/>
                <a:cs typeface="Nunito Sans" charset="0"/>
              </a:rPr>
              <a:t>Dada2  - </a:t>
            </a:r>
            <a:r>
              <a:rPr lang="en-US" dirty="0" smtClean="0">
                <a:solidFill>
                  <a:schemeClr val="bg2"/>
                </a:solidFill>
                <a:latin typeface="Nunito Sans" charset="0"/>
                <a:ea typeface="Nunito Sans" charset="0"/>
                <a:cs typeface="Nunito Sans" charset="0"/>
                <a:hlinkClick r:id="rId3"/>
              </a:rPr>
              <a:t>Callahan et al. 2016 </a:t>
            </a:r>
            <a:r>
              <a:rPr lang="en-US" dirty="0" smtClean="0">
                <a:solidFill>
                  <a:schemeClr val="bg2"/>
                </a:solidFill>
                <a:latin typeface="Nunito Sans" charset="0"/>
                <a:ea typeface="Nunito Sans" charset="0"/>
                <a:cs typeface="Nunito Sans" charset="0"/>
              </a:rPr>
              <a:t>(Holmes Lab)</a:t>
            </a:r>
          </a:p>
          <a:p>
            <a:r>
              <a:rPr lang="en-US" dirty="0" err="1" smtClean="0">
                <a:solidFill>
                  <a:schemeClr val="bg2"/>
                </a:solidFill>
                <a:latin typeface="Nunito Sans" charset="0"/>
                <a:ea typeface="Nunito Sans" charset="0"/>
                <a:cs typeface="Nunito Sans" charset="0"/>
              </a:rPr>
              <a:t>Denoise</a:t>
            </a:r>
            <a:r>
              <a:rPr lang="en-US" dirty="0" smtClean="0">
                <a:solidFill>
                  <a:schemeClr val="bg2"/>
                </a:solidFill>
                <a:latin typeface="Nunito Sans" charset="0"/>
                <a:ea typeface="Nunito Sans" charset="0"/>
                <a:cs typeface="Nunito Sans" charset="0"/>
              </a:rPr>
              <a:t> - </a:t>
            </a:r>
            <a:r>
              <a:rPr lang="en-US" dirty="0" smtClean="0">
                <a:solidFill>
                  <a:schemeClr val="bg2"/>
                </a:solidFill>
                <a:latin typeface="Nunito Sans" charset="0"/>
                <a:ea typeface="Nunito Sans" charset="0"/>
                <a:cs typeface="Nunito Sans" charset="0"/>
                <a:hlinkClick r:id="rId5"/>
              </a:rPr>
              <a:t>Amir et al. 2017 </a:t>
            </a:r>
            <a:r>
              <a:rPr lang="en-US" dirty="0" smtClean="0">
                <a:solidFill>
                  <a:schemeClr val="bg2"/>
                </a:solidFill>
                <a:latin typeface="Nunito Sans" charset="0"/>
                <a:ea typeface="Nunito Sans" charset="0"/>
                <a:cs typeface="Nunito Sans" charset="0"/>
              </a:rPr>
              <a:t>(Knight Lab)</a:t>
            </a:r>
          </a:p>
          <a:p>
            <a:r>
              <a:rPr lang="en-US" dirty="0" smtClean="0">
                <a:solidFill>
                  <a:schemeClr val="bg2"/>
                </a:solidFill>
                <a:latin typeface="Nunito Sans" charset="0"/>
                <a:ea typeface="Nunito Sans" charset="0"/>
                <a:cs typeface="Nunito Sans" charset="0"/>
              </a:rPr>
              <a:t>Unoise2 </a:t>
            </a:r>
            <a:r>
              <a:rPr lang="mr-IN" dirty="0" smtClean="0">
                <a:solidFill>
                  <a:schemeClr val="bg2"/>
                </a:solidFill>
                <a:latin typeface="Nunito Sans" charset="0"/>
                <a:ea typeface="Nunito Sans" charset="0"/>
                <a:cs typeface="Nunito Sans" charset="0"/>
              </a:rPr>
              <a:t>–</a:t>
            </a:r>
            <a:r>
              <a:rPr lang="en-US" dirty="0" smtClean="0">
                <a:solidFill>
                  <a:schemeClr val="bg2"/>
                </a:solidFill>
                <a:latin typeface="Nunito Sans" charset="0"/>
                <a:ea typeface="Nunito Sans" charset="0"/>
                <a:cs typeface="Nunito Sans" charset="0"/>
              </a:rPr>
              <a:t> </a:t>
            </a:r>
            <a:r>
              <a:rPr lang="en-US" dirty="0" smtClean="0">
                <a:solidFill>
                  <a:schemeClr val="bg2"/>
                </a:solidFill>
                <a:latin typeface="Nunito Sans" charset="0"/>
                <a:ea typeface="Nunito Sans" charset="0"/>
                <a:cs typeface="Nunito Sans" charset="0"/>
                <a:hlinkClick r:id="rId6"/>
              </a:rPr>
              <a:t>Edgar 2016</a:t>
            </a:r>
            <a:endParaRPr lang="en-US" dirty="0">
              <a:solidFill>
                <a:schemeClr val="bg2"/>
              </a:solidFill>
              <a:latin typeface="Nunito Sans" charset="0"/>
              <a:ea typeface="Nunito Sans" charset="0"/>
              <a:cs typeface="Nunito Sans" charset="0"/>
            </a:endParaRPr>
          </a:p>
        </p:txBody>
      </p:sp>
    </p:spTree>
    <p:extLst>
      <p:ext uri="{BB962C8B-B14F-4D97-AF65-F5344CB8AC3E}">
        <p14:creationId xmlns:p14="http://schemas.microsoft.com/office/powerpoint/2010/main" val="79660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Taxonomic assignment</a:t>
            </a:r>
            <a:endParaRPr lang="en-US" dirty="0"/>
          </a:p>
        </p:txBody>
      </p:sp>
      <p:sp>
        <p:nvSpPr>
          <p:cNvPr id="8" name="Text Placeholder 7"/>
          <p:cNvSpPr>
            <a:spLocks noGrp="1"/>
          </p:cNvSpPr>
          <p:nvPr>
            <p:ph type="body" idx="1"/>
          </p:nvPr>
        </p:nvSpPr>
        <p:spPr>
          <a:xfrm>
            <a:off x="3062199" y="575500"/>
            <a:ext cx="2729999" cy="662173"/>
          </a:xfrm>
        </p:spPr>
        <p:txBody>
          <a:bodyPr/>
          <a:lstStyle/>
          <a:p>
            <a:pPr>
              <a:buNone/>
            </a:pPr>
            <a:r>
              <a:rPr lang="en-US" sz="2000" dirty="0" smtClean="0">
                <a:solidFill>
                  <a:schemeClr val="bg2"/>
                </a:solidFill>
              </a:rPr>
              <a:t>Databases</a:t>
            </a:r>
          </a:p>
          <a:p>
            <a:endParaRPr lang="en-US" dirty="0" err="1" smtClean="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graphicFrame>
        <p:nvGraphicFramePr>
          <p:cNvPr id="10" name="Table 9"/>
          <p:cNvGraphicFramePr>
            <a:graphicFrameLocks noGrp="1"/>
          </p:cNvGraphicFramePr>
          <p:nvPr>
            <p:extLst>
              <p:ext uri="{D42A27DB-BD31-4B8C-83A1-F6EECF244321}">
                <p14:modId xmlns:p14="http://schemas.microsoft.com/office/powerpoint/2010/main" val="1366291521"/>
              </p:ext>
            </p:extLst>
          </p:nvPr>
        </p:nvGraphicFramePr>
        <p:xfrm>
          <a:off x="3062199" y="1145915"/>
          <a:ext cx="5595936" cy="1565940"/>
        </p:xfrm>
        <a:graphic>
          <a:graphicData uri="http://schemas.openxmlformats.org/drawingml/2006/table">
            <a:tbl>
              <a:tblPr>
                <a:tableStyleId>{9D7B26C5-4107-4FEC-AEDC-1716B250A1EF}</a:tableStyleId>
              </a:tblPr>
              <a:tblGrid>
                <a:gridCol w="1865312"/>
                <a:gridCol w="1865312"/>
                <a:gridCol w="1865312"/>
              </a:tblGrid>
              <a:tr h="184228">
                <a:tc>
                  <a:txBody>
                    <a:bodyPr/>
                    <a:lstStyle/>
                    <a:p>
                      <a:pPr algn="l" fontAlgn="ctr"/>
                      <a:r>
                        <a:rPr lang="en-US" sz="800">
                          <a:effectLst/>
                        </a:rPr>
                        <a:t>Database</a:t>
                      </a:r>
                      <a:endParaRPr lang="en-US" sz="800" b="1">
                        <a:effectLst/>
                      </a:endParaRPr>
                    </a:p>
                  </a:txBody>
                  <a:tcPr marL="55269" marR="55269" marT="27634" marB="27634" anchor="ctr"/>
                </a:tc>
                <a:tc>
                  <a:txBody>
                    <a:bodyPr/>
                    <a:lstStyle/>
                    <a:p>
                      <a:pPr algn="l" fontAlgn="ctr"/>
                      <a:r>
                        <a:rPr lang="en-US" sz="800">
                          <a:effectLst/>
                        </a:rPr>
                        <a:t>Description</a:t>
                      </a:r>
                      <a:endParaRPr lang="en-US" sz="800" b="1">
                        <a:effectLst/>
                      </a:endParaRPr>
                    </a:p>
                  </a:txBody>
                  <a:tcPr marL="55269" marR="55269" marT="27634" marB="27634" anchor="ctr"/>
                </a:tc>
                <a:tc>
                  <a:txBody>
                    <a:bodyPr/>
                    <a:lstStyle/>
                    <a:p>
                      <a:pPr algn="l" fontAlgn="ctr"/>
                      <a:r>
                        <a:rPr lang="en-US" sz="800">
                          <a:effectLst/>
                        </a:rPr>
                        <a:t>License</a:t>
                      </a:r>
                      <a:endParaRPr lang="en-US" sz="800" b="1">
                        <a:effectLst/>
                      </a:endParaRPr>
                    </a:p>
                  </a:txBody>
                  <a:tcPr marL="55269" marR="55269" marT="27634" marB="27634" anchor="ctr"/>
                </a:tc>
              </a:tr>
              <a:tr h="313188">
                <a:tc>
                  <a:txBody>
                    <a:bodyPr/>
                    <a:lstStyle/>
                    <a:p>
                      <a:pPr fontAlgn="ctr"/>
                      <a:r>
                        <a:rPr lang="en-US" sz="800" u="none" strike="noStrike">
                          <a:effectLst/>
                          <a:hlinkClick r:id="rId2"/>
                        </a:rPr>
                        <a:t>Greengenes</a:t>
                      </a:r>
                      <a:endParaRPr lang="en-US" sz="800">
                        <a:effectLst/>
                      </a:endParaRPr>
                    </a:p>
                  </a:txBody>
                  <a:tcPr marL="55269" marR="55269" marT="27634" marB="27634" anchor="ctr"/>
                </a:tc>
                <a:tc>
                  <a:txBody>
                    <a:bodyPr/>
                    <a:lstStyle/>
                    <a:p>
                      <a:pPr fontAlgn="ctr"/>
                      <a:r>
                        <a:rPr lang="en-US" sz="800">
                          <a:effectLst/>
                        </a:rPr>
                        <a:t>A curated database of archaea and bacteria - static since 2013</a:t>
                      </a:r>
                    </a:p>
                  </a:txBody>
                  <a:tcPr marL="55269" marR="55269" marT="27634" marB="27634" anchor="ctr"/>
                </a:tc>
                <a:tc>
                  <a:txBody>
                    <a:bodyPr/>
                    <a:lstStyle/>
                    <a:p>
                      <a:pPr fontAlgn="ctr"/>
                      <a:r>
                        <a:rPr lang="mr-IN" sz="800" u="none" strike="noStrike">
                          <a:effectLst/>
                          <a:hlinkClick r:id="rId3"/>
                        </a:rPr>
                        <a:t>CC BY-SA 3.0</a:t>
                      </a:r>
                      <a:endParaRPr lang="mr-IN" sz="800">
                        <a:effectLst/>
                      </a:endParaRPr>
                    </a:p>
                  </a:txBody>
                  <a:tcPr marL="55269" marR="55269" marT="27634" marB="27634" anchor="ctr"/>
                </a:tc>
              </a:tr>
              <a:tr h="442148">
                <a:tc>
                  <a:txBody>
                    <a:bodyPr/>
                    <a:lstStyle/>
                    <a:p>
                      <a:pPr fontAlgn="ctr"/>
                      <a:r>
                        <a:rPr lang="en-US" sz="800" u="none" strike="noStrike" dirty="0">
                          <a:effectLst/>
                          <a:hlinkClick r:id="rId4"/>
                        </a:rPr>
                        <a:t>Silva</a:t>
                      </a:r>
                      <a:endParaRPr lang="en-US" sz="800" dirty="0">
                        <a:effectLst/>
                      </a:endParaRPr>
                    </a:p>
                  </a:txBody>
                  <a:tcPr marL="55269" marR="55269" marT="27634" marB="27634" anchor="ctr"/>
                </a:tc>
                <a:tc>
                  <a:txBody>
                    <a:bodyPr/>
                    <a:lstStyle/>
                    <a:p>
                      <a:pPr fontAlgn="ctr"/>
                      <a:r>
                        <a:rPr lang="en-US" sz="800">
                          <a:effectLst/>
                        </a:rPr>
                        <a:t>The most up-to-date and extensive database of prokaryotes and eukaryotes, several versions</a:t>
                      </a:r>
                    </a:p>
                  </a:txBody>
                  <a:tcPr marL="55269" marR="55269" marT="27634" marB="27634" anchor="ctr"/>
                </a:tc>
                <a:tc>
                  <a:txBody>
                    <a:bodyPr/>
                    <a:lstStyle/>
                    <a:p>
                      <a:pPr fontAlgn="ctr"/>
                      <a:r>
                        <a:rPr lang="en-US" sz="800" u="none" strike="noStrike">
                          <a:effectLst/>
                          <a:hlinkClick r:id="rId5"/>
                        </a:rPr>
                        <a:t>Free academic</a:t>
                      </a:r>
                      <a:r>
                        <a:rPr lang="en-US" sz="800">
                          <a:effectLst/>
                        </a:rPr>
                        <a:t> / </a:t>
                      </a:r>
                      <a:r>
                        <a:rPr lang="en-US" sz="800" u="none" strike="noStrike">
                          <a:effectLst/>
                          <a:hlinkClick r:id="rId6"/>
                        </a:rPr>
                        <a:t>Paid commercial license</a:t>
                      </a:r>
                      <a:endParaRPr lang="en-US" sz="800">
                        <a:effectLst/>
                      </a:endParaRPr>
                    </a:p>
                  </a:txBody>
                  <a:tcPr marL="55269" marR="55269" marT="27634" marB="27634" anchor="ctr"/>
                </a:tc>
              </a:tr>
              <a:tr h="313188">
                <a:tc>
                  <a:txBody>
                    <a:bodyPr/>
                    <a:lstStyle/>
                    <a:p>
                      <a:pPr fontAlgn="ctr"/>
                      <a:r>
                        <a:rPr lang="en-US" sz="800" u="none" strike="noStrike">
                          <a:effectLst/>
                          <a:hlinkClick r:id="rId7"/>
                        </a:rPr>
                        <a:t>The RDP database</a:t>
                      </a:r>
                      <a:endParaRPr lang="en-US" sz="800">
                        <a:effectLst/>
                      </a:endParaRPr>
                    </a:p>
                  </a:txBody>
                  <a:tcPr marL="55269" marR="55269" marT="27634" marB="27634" anchor="ctr"/>
                </a:tc>
                <a:tc>
                  <a:txBody>
                    <a:bodyPr/>
                    <a:lstStyle/>
                    <a:p>
                      <a:pPr fontAlgn="ctr"/>
                      <a:r>
                        <a:rPr lang="en-US" sz="800">
                          <a:effectLst/>
                        </a:rPr>
                        <a:t>A large collection of archaeal bacterial and fungal sequences</a:t>
                      </a:r>
                    </a:p>
                  </a:txBody>
                  <a:tcPr marL="55269" marR="55269" marT="27634" marB="27634" anchor="ctr"/>
                </a:tc>
                <a:tc>
                  <a:txBody>
                    <a:bodyPr/>
                    <a:lstStyle/>
                    <a:p>
                      <a:pPr fontAlgn="ctr"/>
                      <a:r>
                        <a:rPr lang="mr-IN" sz="800" u="none" strike="noStrike">
                          <a:effectLst/>
                          <a:hlinkClick r:id="rId3"/>
                        </a:rPr>
                        <a:t>CC BY-SA 3.0</a:t>
                      </a:r>
                      <a:endParaRPr lang="mr-IN" sz="800">
                        <a:effectLst/>
                      </a:endParaRPr>
                    </a:p>
                  </a:txBody>
                  <a:tcPr marL="55269" marR="55269" marT="27634" marB="27634" anchor="ctr"/>
                </a:tc>
              </a:tr>
              <a:tr h="313188">
                <a:tc>
                  <a:txBody>
                    <a:bodyPr/>
                    <a:lstStyle/>
                    <a:p>
                      <a:pPr fontAlgn="ctr"/>
                      <a:r>
                        <a:rPr lang="en-US" sz="800" u="none" strike="noStrike">
                          <a:effectLst/>
                          <a:hlinkClick r:id="rId8"/>
                        </a:rPr>
                        <a:t>UNITE</a:t>
                      </a:r>
                      <a:endParaRPr lang="en-US" sz="800">
                        <a:effectLst/>
                      </a:endParaRPr>
                    </a:p>
                  </a:txBody>
                  <a:tcPr marL="55269" marR="55269" marT="27634" marB="27634" anchor="ctr"/>
                </a:tc>
                <a:tc>
                  <a:txBody>
                    <a:bodyPr/>
                    <a:lstStyle/>
                    <a:p>
                      <a:pPr fontAlgn="ctr"/>
                      <a:r>
                        <a:rPr lang="en-US" sz="800">
                          <a:effectLst/>
                        </a:rPr>
                        <a:t>The primary database for fungal ITS and 28S data</a:t>
                      </a:r>
                    </a:p>
                  </a:txBody>
                  <a:tcPr marL="55269" marR="55269" marT="27634" marB="27634" anchor="ctr"/>
                </a:tc>
                <a:tc>
                  <a:txBody>
                    <a:bodyPr/>
                    <a:lstStyle/>
                    <a:p>
                      <a:pPr fontAlgn="ctr"/>
                      <a:r>
                        <a:rPr lang="en-US" sz="800" dirty="0">
                          <a:effectLst/>
                        </a:rPr>
                        <a:t>Not stated</a:t>
                      </a:r>
                    </a:p>
                  </a:txBody>
                  <a:tcPr marL="55269" marR="55269" marT="27634" marB="27634" anchor="ctr"/>
                </a:tc>
              </a:tr>
            </a:tbl>
          </a:graphicData>
        </a:graphic>
      </p:graphicFrame>
      <p:sp>
        <p:nvSpPr>
          <p:cNvPr id="12" name="Text Placeholder 7"/>
          <p:cNvSpPr>
            <a:spLocks noGrp="1"/>
          </p:cNvSpPr>
          <p:nvPr>
            <p:ph type="body" idx="1"/>
          </p:nvPr>
        </p:nvSpPr>
        <p:spPr>
          <a:xfrm>
            <a:off x="3062198" y="3068680"/>
            <a:ext cx="2729999" cy="505794"/>
          </a:xfrm>
        </p:spPr>
        <p:txBody>
          <a:bodyPr/>
          <a:lstStyle/>
          <a:p>
            <a:pPr>
              <a:buNone/>
            </a:pPr>
            <a:r>
              <a:rPr lang="en-US" sz="2000" dirty="0" smtClean="0">
                <a:solidFill>
                  <a:schemeClr val="bg2"/>
                </a:solidFill>
              </a:rPr>
              <a:t>Classifiers</a:t>
            </a:r>
          </a:p>
          <a:p>
            <a:endParaRPr lang="en-US" dirty="0" err="1" smtClean="0"/>
          </a:p>
        </p:txBody>
      </p:sp>
      <p:sp>
        <p:nvSpPr>
          <p:cNvPr id="13" name="TextBox 12"/>
          <p:cNvSpPr txBox="1"/>
          <p:nvPr/>
        </p:nvSpPr>
        <p:spPr>
          <a:xfrm>
            <a:off x="3149600" y="3574474"/>
            <a:ext cx="5153891" cy="738664"/>
          </a:xfrm>
          <a:prstGeom prst="rect">
            <a:avLst/>
          </a:prstGeom>
          <a:noFill/>
        </p:spPr>
        <p:txBody>
          <a:bodyPr wrap="square" rtlCol="0">
            <a:spAutoFit/>
          </a:bodyPr>
          <a:lstStyle/>
          <a:p>
            <a:r>
              <a:rPr lang="en-US" dirty="0" smtClean="0">
                <a:solidFill>
                  <a:schemeClr val="bg2"/>
                </a:solidFill>
              </a:rPr>
              <a:t>RDP </a:t>
            </a:r>
            <a:r>
              <a:rPr lang="en-US" dirty="0" smtClean="0">
                <a:solidFill>
                  <a:schemeClr val="bg2"/>
                </a:solidFill>
                <a:hlinkClick r:id="rId9"/>
              </a:rPr>
              <a:t>Classifier</a:t>
            </a:r>
            <a:r>
              <a:rPr lang="en-US" dirty="0" smtClean="0">
                <a:solidFill>
                  <a:schemeClr val="bg2"/>
                </a:solidFill>
              </a:rPr>
              <a:t> </a:t>
            </a:r>
            <a:r>
              <a:rPr lang="mr-IN" dirty="0" smtClean="0">
                <a:solidFill>
                  <a:schemeClr val="bg2"/>
                </a:solidFill>
              </a:rPr>
              <a:t>–</a:t>
            </a:r>
            <a:r>
              <a:rPr lang="en-US" dirty="0" smtClean="0">
                <a:solidFill>
                  <a:schemeClr val="bg2"/>
                </a:solidFill>
              </a:rPr>
              <a:t> The go-to NB classifier for most people  </a:t>
            </a:r>
          </a:p>
          <a:p>
            <a:r>
              <a:rPr lang="en-US" dirty="0" smtClean="0">
                <a:solidFill>
                  <a:schemeClr val="bg2"/>
                </a:solidFill>
                <a:hlinkClick r:id="rId10"/>
              </a:rPr>
              <a:t>Sintax</a:t>
            </a:r>
            <a:r>
              <a:rPr lang="en-US" dirty="0" smtClean="0">
                <a:solidFill>
                  <a:schemeClr val="bg2"/>
                </a:solidFill>
              </a:rPr>
              <a:t> </a:t>
            </a:r>
            <a:r>
              <a:rPr lang="mr-IN" dirty="0" smtClean="0">
                <a:solidFill>
                  <a:schemeClr val="bg2"/>
                </a:solidFill>
              </a:rPr>
              <a:t>–</a:t>
            </a:r>
            <a:r>
              <a:rPr lang="en-US" dirty="0" smtClean="0">
                <a:solidFill>
                  <a:schemeClr val="bg2"/>
                </a:solidFill>
              </a:rPr>
              <a:t> Edgar’s short </a:t>
            </a:r>
            <a:r>
              <a:rPr lang="en-US" dirty="0" err="1" smtClean="0">
                <a:solidFill>
                  <a:schemeClr val="bg2"/>
                </a:solidFill>
              </a:rPr>
              <a:t>Kmer</a:t>
            </a:r>
            <a:r>
              <a:rPr lang="en-US" dirty="0" smtClean="0">
                <a:solidFill>
                  <a:schemeClr val="bg2"/>
                </a:solidFill>
              </a:rPr>
              <a:t> classifier</a:t>
            </a:r>
          </a:p>
          <a:p>
            <a:r>
              <a:rPr lang="en-US" dirty="0" smtClean="0">
                <a:solidFill>
                  <a:schemeClr val="bg2"/>
                </a:solidFill>
              </a:rPr>
              <a:t>Qiime2’s - NB classifier based on </a:t>
            </a:r>
            <a:r>
              <a:rPr lang="en-US" dirty="0" err="1" smtClean="0">
                <a:solidFill>
                  <a:schemeClr val="bg2"/>
                </a:solidFill>
              </a:rPr>
              <a:t>Scikit</a:t>
            </a:r>
            <a:r>
              <a:rPr lang="en-US" dirty="0" smtClean="0">
                <a:solidFill>
                  <a:schemeClr val="bg2"/>
                </a:solidFill>
              </a:rPr>
              <a:t> learn</a:t>
            </a:r>
            <a:endParaRPr lang="en-US" dirty="0">
              <a:solidFill>
                <a:schemeClr val="bg2"/>
              </a:solidFill>
            </a:endParaRPr>
          </a:p>
        </p:txBody>
      </p:sp>
    </p:spTree>
    <p:extLst>
      <p:ext uri="{BB962C8B-B14F-4D97-AF65-F5344CB8AC3E}">
        <p14:creationId xmlns:p14="http://schemas.microsoft.com/office/powerpoint/2010/main" val="1289901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idx="1"/>
          </p:nvPr>
        </p:nvSpPr>
        <p:spPr>
          <a:xfrm>
            <a:off x="3062199" y="575500"/>
            <a:ext cx="5752617" cy="3981000"/>
          </a:xfrm>
        </p:spPr>
        <p:txBody>
          <a:bodyPr/>
          <a:lstStyle/>
          <a:p>
            <a:r>
              <a:rPr lang="en-US" sz="2400" dirty="0" smtClean="0"/>
              <a:t>By the end the training you should</a:t>
            </a:r>
          </a:p>
          <a:p>
            <a:endParaRPr lang="en-US" sz="2400" dirty="0" smtClean="0"/>
          </a:p>
          <a:p>
            <a:pPr marL="342900" lvl="1" indent="-342900">
              <a:buFont typeface="+mj-lt"/>
              <a:buAutoNum type="arabicPeriod"/>
            </a:pPr>
            <a:r>
              <a:rPr lang="en-US" sz="1800" dirty="0" smtClean="0"/>
              <a:t>What amplicon sequencing is and the questions it can address</a:t>
            </a:r>
          </a:p>
          <a:p>
            <a:pPr marL="342900" lvl="1" indent="-342900">
              <a:buFont typeface="+mj-lt"/>
              <a:buAutoNum type="arabicPeriod"/>
            </a:pPr>
            <a:r>
              <a:rPr lang="en-US" sz="1800" dirty="0" smtClean="0"/>
              <a:t>Know how amplicon samples are processed </a:t>
            </a:r>
          </a:p>
          <a:p>
            <a:pPr marL="342900" lvl="1" indent="-342900">
              <a:buFont typeface="+mj-lt"/>
              <a:buAutoNum type="arabicPeriod"/>
            </a:pPr>
            <a:r>
              <a:rPr lang="en-US" sz="1800" dirty="0" smtClean="0"/>
              <a:t>Understand a standard bioinformatics workflow</a:t>
            </a:r>
          </a:p>
          <a:p>
            <a:pPr marL="342900" lvl="1" indent="-342900">
              <a:buFont typeface="+mj-lt"/>
              <a:buAutoNum type="arabicPeriod"/>
            </a:pPr>
            <a:r>
              <a:rPr lang="en-US" sz="1800" dirty="0" smtClean="0"/>
              <a:t>Know the types of statistical analyses that are possible with amplicon data</a:t>
            </a:r>
            <a:endParaRPr lang="en-US" sz="2400"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grpSp>
        <p:nvGrpSpPr>
          <p:cNvPr id="6" name="Shape 906"/>
          <p:cNvGrpSpPr/>
          <p:nvPr/>
        </p:nvGrpSpPr>
        <p:grpSpPr>
          <a:xfrm>
            <a:off x="448564" y="2010676"/>
            <a:ext cx="1398524" cy="1418324"/>
            <a:chOff x="5233525" y="4954450"/>
            <a:chExt cx="538275" cy="516350"/>
          </a:xfrm>
        </p:grpSpPr>
        <p:sp>
          <p:nvSpPr>
            <p:cNvPr id="7" name="Shape 90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90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0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91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91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91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91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91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91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91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91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854054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Text Placeholder 2"/>
          <p:cNvSpPr>
            <a:spLocks noGrp="1"/>
          </p:cNvSpPr>
          <p:nvPr>
            <p:ph type="body" idx="1"/>
          </p:nvPr>
        </p:nvSpPr>
        <p:spPr>
          <a:xfrm>
            <a:off x="3062199" y="575500"/>
            <a:ext cx="5121219" cy="2721882"/>
          </a:xfrm>
        </p:spPr>
        <p:txBody>
          <a:bodyPr/>
          <a:lstStyle/>
          <a:p>
            <a:pPr>
              <a:buNone/>
            </a:pPr>
            <a:r>
              <a:rPr lang="en-US" sz="1600" dirty="0" smtClean="0"/>
              <a:t>The range of analysis preformed after 16S is wide:</a:t>
            </a:r>
          </a:p>
          <a:p>
            <a:pPr marL="285750" indent="-285750"/>
            <a:r>
              <a:rPr lang="en-US" sz="1600" dirty="0" smtClean="0"/>
              <a:t>Taxonomic profiling</a:t>
            </a:r>
          </a:p>
          <a:p>
            <a:pPr marL="285750" indent="-285750"/>
            <a:r>
              <a:rPr lang="en-US" sz="1600" dirty="0" smtClean="0"/>
              <a:t>Differential abundance analysis</a:t>
            </a:r>
          </a:p>
          <a:p>
            <a:pPr marL="285750" indent="-285750"/>
            <a:r>
              <a:rPr lang="en-US" sz="1600" dirty="0" smtClean="0"/>
              <a:t>Diversity measurement</a:t>
            </a:r>
          </a:p>
          <a:p>
            <a:pPr marL="285750" indent="-285750"/>
            <a:r>
              <a:rPr lang="en-US" sz="1600" dirty="0" smtClean="0"/>
              <a:t>Network analysis</a:t>
            </a:r>
          </a:p>
          <a:p>
            <a:pPr marL="285750" indent="-285750"/>
            <a:r>
              <a:rPr lang="en-US" sz="1600" dirty="0" smtClean="0"/>
              <a:t>Hypothesis testing </a:t>
            </a:r>
          </a:p>
          <a:p>
            <a:pPr marL="285750" indent="-285750"/>
            <a:r>
              <a:rPr lang="en-US" sz="1600" dirty="0" smtClean="0"/>
              <a:t>Identifying responsive SV’s</a:t>
            </a:r>
          </a:p>
          <a:p>
            <a:pPr marL="285750" indent="-285750"/>
            <a:r>
              <a:rPr lang="en-US" sz="1600" dirty="0" smtClean="0"/>
              <a:t>Correlating taxa with environmental conditions </a:t>
            </a:r>
          </a:p>
          <a:p>
            <a:pPr marL="285750" indent="-285750"/>
            <a:r>
              <a:rPr lang="en-US" sz="1600" dirty="0" smtClean="0"/>
              <a:t>Understanding how related taxa are.</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30</a:t>
            </a:fld>
            <a:endParaRPr lang="en"/>
          </a:p>
        </p:txBody>
      </p:sp>
      <p:grpSp>
        <p:nvGrpSpPr>
          <p:cNvPr id="6" name="Shape 723"/>
          <p:cNvGrpSpPr/>
          <p:nvPr/>
        </p:nvGrpSpPr>
        <p:grpSpPr>
          <a:xfrm>
            <a:off x="7061052" y="3423698"/>
            <a:ext cx="808961" cy="808915"/>
            <a:chOff x="576250" y="4319400"/>
            <a:chExt cx="442075" cy="442050"/>
          </a:xfrm>
        </p:grpSpPr>
        <p:sp>
          <p:nvSpPr>
            <p:cNvPr id="7" name="Shape 72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38100" cap="rnd" cmpd="sng">
              <a:solidFill>
                <a:srgbClr val="F7703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77030"/>
                </a:solidFill>
              </a:endParaRPr>
            </a:p>
          </p:txBody>
        </p:sp>
        <p:sp>
          <p:nvSpPr>
            <p:cNvPr id="8" name="Shape 72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38100" cap="rnd" cmpd="sng">
              <a:solidFill>
                <a:srgbClr val="F7703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77030"/>
                </a:solidFill>
              </a:endParaRPr>
            </a:p>
          </p:txBody>
        </p:sp>
        <p:sp>
          <p:nvSpPr>
            <p:cNvPr id="9" name="Shape 72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38100" cap="rnd" cmpd="sng">
              <a:solidFill>
                <a:srgbClr val="F7703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77030"/>
                </a:solidFill>
              </a:endParaRPr>
            </a:p>
          </p:txBody>
        </p:sp>
        <p:sp>
          <p:nvSpPr>
            <p:cNvPr id="10" name="Shape 72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38100" cap="rnd" cmpd="sng">
              <a:solidFill>
                <a:srgbClr val="F7703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77030"/>
                </a:solidFill>
              </a:endParaRPr>
            </a:p>
          </p:txBody>
        </p:sp>
      </p:grpSp>
      <p:sp>
        <p:nvSpPr>
          <p:cNvPr id="11" name="TextBox 10"/>
          <p:cNvSpPr txBox="1"/>
          <p:nvPr/>
        </p:nvSpPr>
        <p:spPr>
          <a:xfrm>
            <a:off x="3297381" y="3648365"/>
            <a:ext cx="3556001" cy="861774"/>
          </a:xfrm>
          <a:prstGeom prst="rect">
            <a:avLst/>
          </a:prstGeom>
          <a:noFill/>
        </p:spPr>
        <p:txBody>
          <a:bodyPr wrap="square" rtlCol="0">
            <a:spAutoFit/>
          </a:bodyPr>
          <a:lstStyle/>
          <a:p>
            <a:r>
              <a:rPr lang="en-US" sz="1800" dirty="0">
                <a:solidFill>
                  <a:srgbClr val="F77030"/>
                </a:solidFill>
                <a:latin typeface="Nunito Sans" charset="0"/>
                <a:ea typeface="Nunito Sans" charset="0"/>
                <a:cs typeface="Nunito Sans" charset="0"/>
              </a:rPr>
              <a:t>Is best to jump in and try these yourself in the </a:t>
            </a:r>
            <a:r>
              <a:rPr lang="en-US" sz="1800" dirty="0" smtClean="0">
                <a:solidFill>
                  <a:srgbClr val="F77030"/>
                </a:solidFill>
                <a:latin typeface="Nunito Sans" charset="0"/>
                <a:ea typeface="Nunito Sans" charset="0"/>
                <a:cs typeface="Nunito Sans" charset="0"/>
                <a:hlinkClick r:id="rId2"/>
              </a:rPr>
              <a:t>Amplicon Tutorial</a:t>
            </a:r>
            <a:endParaRPr lang="en-US" sz="1800" dirty="0">
              <a:solidFill>
                <a:srgbClr val="F77030"/>
              </a:solidFill>
              <a:latin typeface="Nunito Sans" charset="0"/>
              <a:ea typeface="Nunito Sans" charset="0"/>
              <a:cs typeface="Nunito Sans" charset="0"/>
            </a:endParaRPr>
          </a:p>
          <a:p>
            <a:endParaRPr lang="en-US" dirty="0"/>
          </a:p>
        </p:txBody>
      </p:sp>
    </p:spTree>
    <p:extLst>
      <p:ext uri="{BB962C8B-B14F-4D97-AF65-F5344CB8AC3E}">
        <p14:creationId xmlns:p14="http://schemas.microsoft.com/office/powerpoint/2010/main" val="75655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credits</a:t>
            </a:r>
            <a:endParaRPr lang="en-US" dirty="0"/>
          </a:p>
        </p:txBody>
      </p:sp>
      <p:sp>
        <p:nvSpPr>
          <p:cNvPr id="3" name="Text Placeholder 2"/>
          <p:cNvSpPr>
            <a:spLocks noGrp="1"/>
          </p:cNvSpPr>
          <p:nvPr>
            <p:ph type="body" idx="1"/>
          </p:nvPr>
        </p:nvSpPr>
        <p:spPr/>
        <p:txBody>
          <a:bodyPr/>
          <a:lstStyle/>
          <a:p>
            <a:r>
              <a:rPr lang="en-US" dirty="0" smtClean="0"/>
              <a:t>1: DNA - Made By </a:t>
            </a:r>
            <a:r>
              <a:rPr lang="en-US" dirty="0" smtClean="0">
                <a:hlinkClick r:id="rId2"/>
              </a:rPr>
              <a:t>MadeByOliver</a:t>
            </a:r>
            <a:r>
              <a:rPr lang="en-US" dirty="0" smtClean="0"/>
              <a:t> from </a:t>
            </a:r>
            <a:r>
              <a:rPr lang="en-US" dirty="0" err="1" smtClean="0"/>
              <a:t>Flaticon.com</a:t>
            </a:r>
            <a:endParaRPr lang="en-US" dirty="0" smtClean="0"/>
          </a:p>
          <a:p>
            <a:r>
              <a:rPr lang="en-US" dirty="0" smtClean="0"/>
              <a:t>1: Wheat - </a:t>
            </a:r>
            <a:r>
              <a:rPr lang="en-US" dirty="0"/>
              <a:t>Photo by </a:t>
            </a:r>
            <a:r>
              <a:rPr lang="en-US" dirty="0">
                <a:hlinkClick r:id="rId3"/>
              </a:rPr>
              <a:t>Kai Pilger</a:t>
            </a:r>
            <a:r>
              <a:rPr lang="en-US" dirty="0"/>
              <a:t> on </a:t>
            </a:r>
            <a:r>
              <a:rPr lang="en-US" dirty="0" smtClean="0">
                <a:hlinkClick r:id="rId4"/>
              </a:rPr>
              <a:t>Unsplash</a:t>
            </a:r>
            <a:endParaRPr lang="en-US" dirty="0" smtClean="0"/>
          </a:p>
          <a:p>
            <a:r>
              <a:rPr lang="en-US" dirty="0" smtClean="0"/>
              <a:t>4: glacier </a:t>
            </a:r>
            <a:r>
              <a:rPr lang="en-US" dirty="0"/>
              <a:t>Photo by </a:t>
            </a:r>
            <a:r>
              <a:rPr lang="en-US" dirty="0">
                <a:hlinkClick r:id="rId5"/>
              </a:rPr>
              <a:t>Patrícia Cassol Pereira</a:t>
            </a:r>
            <a:r>
              <a:rPr lang="en-US" dirty="0"/>
              <a:t> on </a:t>
            </a:r>
            <a:r>
              <a:rPr lang="en-US" dirty="0">
                <a:hlinkClick r:id="rId4"/>
              </a:rPr>
              <a:t>Unsplash</a:t>
            </a:r>
            <a:endParaRPr lang="en-US" dirty="0"/>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19368590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rtl="0">
              <a:spcBef>
                <a:spcPts val="0"/>
              </a:spcBef>
              <a:buNone/>
            </a:pPr>
            <a:r>
              <a:rPr lang="en" dirty="0"/>
              <a:t>Instructions for use</a:t>
            </a:r>
          </a:p>
        </p:txBody>
      </p:sp>
      <p:sp>
        <p:nvSpPr>
          <p:cNvPr id="105" name="Shape 105"/>
          <p:cNvSpPr txBox="1">
            <a:spLocks noGrp="1"/>
          </p:cNvSpPr>
          <p:nvPr>
            <p:ph type="body" idx="2"/>
          </p:nvPr>
        </p:nvSpPr>
        <p:spPr>
          <a:xfrm>
            <a:off x="3090625" y="575500"/>
            <a:ext cx="2626200" cy="31659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b="1" dirty="0"/>
              <a:t>EDIT IN </a:t>
            </a:r>
            <a:r>
              <a:rPr lang="en" b="1" dirty="0">
                <a:solidFill>
                  <a:srgbClr val="F67031"/>
                </a:solidFill>
              </a:rPr>
              <a:t>GOOGLE SLIDES</a:t>
            </a:r>
          </a:p>
          <a:p>
            <a:pPr lvl="0" rtl="0">
              <a:spcBef>
                <a:spcPts val="0"/>
              </a:spcBef>
              <a:buClr>
                <a:schemeClr val="dk1"/>
              </a:buClr>
              <a:buSzPct val="100000"/>
              <a:buFont typeface="Arial"/>
              <a:buNone/>
            </a:pPr>
            <a:r>
              <a:rPr lang="en" dirty="0"/>
              <a:t>Click on the button under the presentation preview that says "Use as Google Slides Theme".</a:t>
            </a:r>
          </a:p>
          <a:p>
            <a:pPr lvl="0" rtl="0">
              <a:spcBef>
                <a:spcPts val="0"/>
              </a:spcBef>
              <a:buClr>
                <a:schemeClr val="dk1"/>
              </a:buClr>
              <a:buSzPct val="100000"/>
              <a:buFont typeface="Arial"/>
              <a:buNone/>
            </a:pPr>
            <a:r>
              <a:rPr lang="en" dirty="0">
                <a:solidFill>
                  <a:schemeClr val="bg2"/>
                </a:solidFill>
              </a:rPr>
              <a:t>You will get a copy of this document on your Google Drive and will be able to edit, add or delete slides.</a:t>
            </a:r>
          </a:p>
          <a:p>
            <a:pPr lvl="0" rtl="0">
              <a:spcBef>
                <a:spcPts val="0"/>
              </a:spcBef>
              <a:buClr>
                <a:schemeClr val="dk1"/>
              </a:buClr>
              <a:buSzPct val="100000"/>
              <a:buFont typeface="Arial"/>
              <a:buNone/>
            </a:pPr>
            <a:r>
              <a:rPr lang="en" dirty="0"/>
              <a:t>You have to be signed in to your Google account.</a:t>
            </a:r>
          </a:p>
          <a:p>
            <a:pPr lvl="0" rtl="0">
              <a:spcBef>
                <a:spcPts val="0"/>
              </a:spcBef>
              <a:buClr>
                <a:schemeClr val="dk1"/>
              </a:buClr>
              <a:buSzPct val="100000"/>
              <a:buFont typeface="Arial"/>
              <a:buNone/>
            </a:pPr>
            <a:endParaRPr dirty="0"/>
          </a:p>
          <a:p>
            <a:pPr lvl="0" rtl="0">
              <a:spcBef>
                <a:spcPts val="0"/>
              </a:spcBef>
              <a:buNone/>
            </a:pPr>
            <a:endParaRPr dirty="0"/>
          </a:p>
        </p:txBody>
      </p:sp>
      <p:sp>
        <p:nvSpPr>
          <p:cNvPr id="106" name="Shape 106"/>
          <p:cNvSpPr txBox="1">
            <a:spLocks noGrp="1"/>
          </p:cNvSpPr>
          <p:nvPr>
            <p:ph type="body" idx="2"/>
          </p:nvPr>
        </p:nvSpPr>
        <p:spPr>
          <a:xfrm>
            <a:off x="3090600" y="3905925"/>
            <a:ext cx="5466300" cy="826500"/>
          </a:xfrm>
          <a:prstGeom prst="rect">
            <a:avLst/>
          </a:prstGeom>
        </p:spPr>
        <p:txBody>
          <a:bodyPr lIns="91425" tIns="91425" rIns="91425" bIns="91425" anchor="t" anchorCtr="0">
            <a:noAutofit/>
          </a:bodyPr>
          <a:lstStyle/>
          <a:p>
            <a:pPr lvl="0" rtl="0">
              <a:spcBef>
                <a:spcPts val="0"/>
              </a:spcBef>
              <a:spcAft>
                <a:spcPts val="0"/>
              </a:spcAft>
              <a:buNone/>
            </a:pPr>
            <a:r>
              <a:rPr lang="en" sz="1000" b="1" i="1" dirty="0">
                <a:solidFill>
                  <a:srgbClr val="999999"/>
                </a:solidFill>
                <a:latin typeface="Georgia"/>
                <a:ea typeface="Georgia"/>
                <a:cs typeface="Georgia"/>
                <a:sym typeface="Georgia"/>
              </a:rPr>
              <a:t>More info on how to use this template at </a:t>
            </a:r>
            <a:r>
              <a:rPr lang="en" sz="1000" b="1" i="1" u="sng" dirty="0">
                <a:solidFill>
                  <a:srgbClr val="999999"/>
                </a:solidFill>
                <a:latin typeface="Georgia"/>
                <a:ea typeface="Georgia"/>
                <a:cs typeface="Georgia"/>
                <a:sym typeface="Georgia"/>
                <a:hlinkClick r:id="rId3"/>
              </a:rPr>
              <a:t>www.slidescarnival.com/help-use-presentation-template</a:t>
            </a:r>
          </a:p>
          <a:p>
            <a:pPr lvl="0" rtl="0">
              <a:spcBef>
                <a:spcPts val="0"/>
              </a:spcBef>
              <a:spcAft>
                <a:spcPts val="0"/>
              </a:spcAft>
              <a:buClr>
                <a:schemeClr val="dk1"/>
              </a:buClr>
              <a:buSzPct val="110000"/>
              <a:buFont typeface="Arial"/>
              <a:buNone/>
            </a:pPr>
            <a:r>
              <a:rPr lang="en" sz="1000" i="1" dirty="0">
                <a:solidFill>
                  <a:srgbClr val="999999"/>
                </a:solidFill>
                <a:latin typeface="Georgia"/>
                <a:ea typeface="Georgia"/>
                <a:cs typeface="Georgia"/>
                <a:sym typeface="Georgia"/>
              </a:rPr>
              <a:t>This template is free to use under </a:t>
            </a:r>
            <a:r>
              <a:rPr lang="en" sz="1000" i="1" u="sng" dirty="0">
                <a:solidFill>
                  <a:srgbClr val="999999"/>
                </a:solidFill>
                <a:latin typeface="Georgia"/>
                <a:ea typeface="Georgia"/>
                <a:cs typeface="Georgia"/>
                <a:sym typeface="Georgia"/>
                <a:hlinkClick r:id="rId4"/>
              </a:rPr>
              <a:t>Creative Commons Attribution license</a:t>
            </a:r>
            <a:r>
              <a:rPr lang="en" sz="1000" i="1" dirty="0">
                <a:solidFill>
                  <a:srgbClr val="999999"/>
                </a:solidFill>
                <a:latin typeface="Georgia"/>
                <a:ea typeface="Georgia"/>
                <a:cs typeface="Georgia"/>
                <a:sym typeface="Georgia"/>
              </a:rPr>
              <a:t>. You can keep the Credits slide or mention </a:t>
            </a:r>
            <a:r>
              <a:rPr lang="en" sz="1000" i="1" dirty="0" err="1">
                <a:solidFill>
                  <a:srgbClr val="999999"/>
                </a:solidFill>
                <a:latin typeface="Georgia"/>
                <a:ea typeface="Georgia"/>
                <a:cs typeface="Georgia"/>
                <a:sym typeface="Georgia"/>
              </a:rPr>
              <a:t>SlidesCarnival</a:t>
            </a:r>
            <a:r>
              <a:rPr lang="en" sz="1000" i="1" dirty="0">
                <a:solidFill>
                  <a:srgbClr val="999999"/>
                </a:solidFill>
                <a:latin typeface="Georgia"/>
                <a:ea typeface="Georgia"/>
                <a:cs typeface="Georgia"/>
                <a:sym typeface="Georgia"/>
              </a:rPr>
              <a:t> and other resources used in a slide footer.</a:t>
            </a:r>
          </a:p>
          <a:p>
            <a:pPr lvl="0" rtl="0">
              <a:spcBef>
                <a:spcPts val="0"/>
              </a:spcBef>
              <a:spcAft>
                <a:spcPts val="0"/>
              </a:spcAft>
              <a:buClr>
                <a:schemeClr val="dk1"/>
              </a:buClr>
              <a:buSzPct val="110000"/>
              <a:buFont typeface="Arial"/>
              <a:buNone/>
            </a:pPr>
            <a:endParaRPr sz="1000" i="1" dirty="0">
              <a:solidFill>
                <a:srgbClr val="999999"/>
              </a:solidFill>
              <a:latin typeface="Georgia"/>
              <a:ea typeface="Georgia"/>
              <a:cs typeface="Georgia"/>
              <a:sym typeface="Georgia"/>
            </a:endParaRPr>
          </a:p>
          <a:p>
            <a:pPr lvl="0" rtl="0">
              <a:spcBef>
                <a:spcPts val="0"/>
              </a:spcBef>
              <a:spcAft>
                <a:spcPts val="0"/>
              </a:spcAft>
              <a:buNone/>
            </a:pPr>
            <a:endParaRPr sz="1000" i="1" dirty="0">
              <a:solidFill>
                <a:srgbClr val="999999"/>
              </a:solidFill>
              <a:latin typeface="Georgia"/>
              <a:ea typeface="Georgia"/>
              <a:cs typeface="Georgia"/>
              <a:sym typeface="Georgia"/>
            </a:endParaRPr>
          </a:p>
        </p:txBody>
      </p:sp>
      <p:sp>
        <p:nvSpPr>
          <p:cNvPr id="107" name="Shape 10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32</a:t>
            </a:fld>
            <a:endParaRPr lang="en"/>
          </a:p>
        </p:txBody>
      </p:sp>
      <p:sp>
        <p:nvSpPr>
          <p:cNvPr id="108" name="Shape 108"/>
          <p:cNvSpPr txBox="1">
            <a:spLocks noGrp="1"/>
          </p:cNvSpPr>
          <p:nvPr>
            <p:ph type="body" idx="3"/>
          </p:nvPr>
        </p:nvSpPr>
        <p:spPr>
          <a:xfrm>
            <a:off x="5970725" y="575500"/>
            <a:ext cx="2715899" cy="31659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b="1" dirty="0"/>
              <a:t>EDIT IN </a:t>
            </a:r>
            <a:r>
              <a:rPr lang="en" b="1" dirty="0">
                <a:solidFill>
                  <a:srgbClr val="F67031"/>
                </a:solidFill>
              </a:rPr>
              <a:t>POWERPOINT®</a:t>
            </a:r>
          </a:p>
          <a:p>
            <a:pPr lvl="0" rtl="0">
              <a:spcBef>
                <a:spcPts val="0"/>
              </a:spcBef>
              <a:buClr>
                <a:schemeClr val="dk1"/>
              </a:buClr>
              <a:buSzPct val="100000"/>
              <a:buFont typeface="Arial"/>
              <a:buNone/>
            </a:pPr>
            <a:r>
              <a:rPr lang="en" dirty="0"/>
              <a:t>Click on the button under the presentation preview that says "Download as PowerPoint template". You will get a .</a:t>
            </a:r>
            <a:r>
              <a:rPr lang="en" dirty="0" err="1"/>
              <a:t>pptx</a:t>
            </a:r>
            <a:r>
              <a:rPr lang="en" dirty="0"/>
              <a:t> file that you can edit in PowerPoint.</a:t>
            </a:r>
          </a:p>
          <a:p>
            <a:pPr lvl="0" rtl="0">
              <a:spcBef>
                <a:spcPts val="0"/>
              </a:spcBef>
              <a:buClr>
                <a:schemeClr val="dk1"/>
              </a:buClr>
              <a:buSzPct val="100000"/>
              <a:buFont typeface="Arial"/>
              <a:buNone/>
            </a:pPr>
            <a:r>
              <a:rPr lang="en" dirty="0"/>
              <a:t>Remember to download and install the fonts used in this presentation (you’ll find the links to the font files needed in the </a:t>
            </a:r>
            <a:r>
              <a:rPr lang="en" u="sng" dirty="0">
                <a:hlinkClick r:id="rId5"/>
              </a:rPr>
              <a:t>Presentation design slide</a:t>
            </a:r>
            <a:r>
              <a:rPr lang="en" dirty="0"/>
              <a:t>)</a:t>
            </a:r>
          </a:p>
          <a:p>
            <a:pPr lvl="0">
              <a:spcBef>
                <a:spcPts val="0"/>
              </a:spcBef>
              <a:buNone/>
            </a:pPr>
            <a:endParaRP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t>33</a:t>
            </a:fld>
            <a:endParaRPr lang="en"/>
          </a:p>
        </p:txBody>
      </p:sp>
      <p:sp>
        <p:nvSpPr>
          <p:cNvPr id="5" name="Text Placeholder 4"/>
          <p:cNvSpPr>
            <a:spLocks noGrp="1"/>
          </p:cNvSpPr>
          <p:nvPr>
            <p:ph type="body" idx="2"/>
          </p:nvPr>
        </p:nvSpPr>
        <p:spPr/>
        <p:txBody>
          <a:bodyPr/>
          <a:lstStyle/>
          <a:p>
            <a:endParaRPr lang="en-US"/>
          </a:p>
        </p:txBody>
      </p:sp>
      <p:sp>
        <p:nvSpPr>
          <p:cNvPr id="6" name="Text Placeholder 5"/>
          <p:cNvSpPr>
            <a:spLocks noGrp="1"/>
          </p:cNvSpPr>
          <p:nvPr>
            <p:ph type="body" idx="3"/>
          </p:nvPr>
        </p:nvSpPr>
        <p:spPr/>
        <p:txBody>
          <a:bodyPr/>
          <a:lstStyle/>
          <a:p>
            <a:endParaRPr lang="en-US"/>
          </a:p>
        </p:txBody>
      </p:sp>
    </p:spTree>
    <p:extLst>
      <p:ext uri="{BB962C8B-B14F-4D97-AF65-F5344CB8AC3E}">
        <p14:creationId xmlns:p14="http://schemas.microsoft.com/office/powerpoint/2010/main" val="583016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This template is for a SlideDoc</a:t>
            </a:r>
          </a:p>
        </p:txBody>
      </p:sp>
      <p:sp>
        <p:nvSpPr>
          <p:cNvPr id="114" name="Shape 114"/>
          <p:cNvSpPr txBox="1">
            <a:spLocks noGrp="1"/>
          </p:cNvSpPr>
          <p:nvPr>
            <p:ph type="body" idx="1"/>
          </p:nvPr>
        </p:nvSpPr>
        <p:spPr>
          <a:xfrm>
            <a:off x="3090625" y="575500"/>
            <a:ext cx="5596200" cy="1207800"/>
          </a:xfrm>
          <a:prstGeom prst="rect">
            <a:avLst/>
          </a:prstGeom>
        </p:spPr>
        <p:txBody>
          <a:bodyPr lIns="91425" tIns="91425" rIns="91425" bIns="91425" anchor="t" anchorCtr="0">
            <a:noAutofit/>
          </a:bodyPr>
          <a:lstStyle/>
          <a:p>
            <a:pPr lvl="0">
              <a:spcBef>
                <a:spcPts val="0"/>
              </a:spcBef>
              <a:buNone/>
            </a:pPr>
            <a:r>
              <a:rPr lang="en"/>
              <a:t>A slidedoc is a visual document, developed in presentation software, that is intended to be read and referenced instead of projected.</a:t>
            </a:r>
          </a:p>
        </p:txBody>
      </p:sp>
      <p:sp>
        <p:nvSpPr>
          <p:cNvPr id="115" name="Shape 11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34</a:t>
            </a:fld>
            <a:endParaRPr lang="en"/>
          </a:p>
        </p:txBody>
      </p:sp>
      <p:sp>
        <p:nvSpPr>
          <p:cNvPr id="116" name="Shape 116"/>
          <p:cNvSpPr txBox="1">
            <a:spLocks noGrp="1"/>
          </p:cNvSpPr>
          <p:nvPr>
            <p:ph type="body" idx="2"/>
          </p:nvPr>
        </p:nvSpPr>
        <p:spPr>
          <a:xfrm>
            <a:off x="3090625" y="1851912"/>
            <a:ext cx="5596200" cy="2552100"/>
          </a:xfrm>
          <a:prstGeom prst="rect">
            <a:avLst/>
          </a:prstGeom>
        </p:spPr>
        <p:txBody>
          <a:bodyPr lIns="91425" tIns="91425" rIns="91425" bIns="91425" anchor="t" anchorCtr="0">
            <a:noAutofit/>
          </a:bodyPr>
          <a:lstStyle/>
          <a:p>
            <a:pPr lvl="0">
              <a:spcBef>
                <a:spcPts val="0"/>
              </a:spcBef>
              <a:spcAft>
                <a:spcPts val="1000"/>
              </a:spcAft>
              <a:buNone/>
            </a:pPr>
            <a:r>
              <a:rPr lang="en" dirty="0" err="1"/>
              <a:t>Slidedocs</a:t>
            </a:r>
            <a:r>
              <a:rPr lang="en" dirty="0"/>
              <a:t> help you spread your smart thinking by combining visual communications with short chunks of written copy. Their </a:t>
            </a:r>
            <a:r>
              <a:rPr lang="en" dirty="0" err="1"/>
              <a:t>scannable</a:t>
            </a:r>
            <a:r>
              <a:rPr lang="en" dirty="0"/>
              <a:t> nature makes them great pre-read, reference, and leave-behind materials. Their modularity makes it easy for people to incorporate your ideas into their own communications. And these features together make </a:t>
            </a:r>
            <a:r>
              <a:rPr lang="en" dirty="0" err="1"/>
              <a:t>slidedocs</a:t>
            </a:r>
            <a:r>
              <a:rPr lang="en" dirty="0"/>
              <a:t> </a:t>
            </a:r>
            <a:r>
              <a:rPr lang="en" dirty="0">
                <a:solidFill>
                  <a:srgbClr val="F67031"/>
                </a:solidFill>
              </a:rPr>
              <a:t>the perfect companion to both written documents and presentations</a:t>
            </a:r>
            <a:r>
              <a:rPr lang="en" dirty="0"/>
              <a:t>.</a:t>
            </a:r>
          </a:p>
          <a:p>
            <a:pPr lvl="0">
              <a:spcBef>
                <a:spcPts val="0"/>
              </a:spcBef>
              <a:spcAft>
                <a:spcPts val="1000"/>
              </a:spcAft>
              <a:buClr>
                <a:schemeClr val="dk1"/>
              </a:buClr>
              <a:buSzPct val="78571"/>
              <a:buFont typeface="Arial"/>
              <a:buNone/>
            </a:pPr>
            <a:r>
              <a:rPr lang="en" b="1" dirty="0">
                <a:solidFill>
                  <a:schemeClr val="dk2"/>
                </a:solidFill>
              </a:rPr>
              <a:t>Text from </a:t>
            </a:r>
            <a:r>
              <a:rPr lang="en" b="1" u="sng" dirty="0">
                <a:solidFill>
                  <a:srgbClr val="F67031"/>
                </a:solidFill>
                <a:hlinkClick r:id="rId3"/>
              </a:rPr>
              <a:t>duarte.com/slidedocs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46573" y="1016000"/>
            <a:ext cx="3246900" cy="973500"/>
          </a:xfrm>
          <a:prstGeom prst="rect">
            <a:avLst/>
          </a:prstGeom>
        </p:spPr>
        <p:txBody>
          <a:bodyPr lIns="91425" tIns="91425" rIns="91425" bIns="91425" anchor="t" anchorCtr="0">
            <a:noAutofit/>
          </a:bodyPr>
          <a:lstStyle/>
          <a:p>
            <a:pPr lvl="0">
              <a:spcBef>
                <a:spcPts val="0"/>
              </a:spcBef>
              <a:buNone/>
            </a:pPr>
            <a:r>
              <a:rPr lang="en"/>
              <a:t>Table of contents</a:t>
            </a:r>
          </a:p>
        </p:txBody>
      </p:sp>
      <p:sp>
        <p:nvSpPr>
          <p:cNvPr id="122" name="Shape 122"/>
          <p:cNvSpPr txBox="1">
            <a:spLocks noGrp="1"/>
          </p:cNvSpPr>
          <p:nvPr>
            <p:ph type="body" idx="2"/>
          </p:nvPr>
        </p:nvSpPr>
        <p:spPr>
          <a:xfrm>
            <a:off x="5130225" y="1016000"/>
            <a:ext cx="3470700" cy="3099900"/>
          </a:xfrm>
          <a:prstGeom prst="rect">
            <a:avLst/>
          </a:prstGeom>
        </p:spPr>
        <p:txBody>
          <a:bodyPr lIns="91425" tIns="91425" rIns="91425" bIns="91425" anchor="t" anchorCtr="0">
            <a:noAutofit/>
          </a:bodyPr>
          <a:lstStyle/>
          <a:p>
            <a:pPr marL="457200" lvl="0" indent="-228600" rtl="0">
              <a:spcBef>
                <a:spcPts val="0"/>
              </a:spcBef>
              <a:spcAft>
                <a:spcPts val="1000"/>
              </a:spcAft>
              <a:buAutoNum type="arabicPeriod"/>
            </a:pPr>
            <a:r>
              <a:rPr lang="en" dirty="0"/>
              <a:t>Section one</a:t>
            </a:r>
          </a:p>
          <a:p>
            <a:pPr marL="457200" lvl="0" indent="-228600" rtl="0">
              <a:spcBef>
                <a:spcPts val="0"/>
              </a:spcBef>
              <a:spcAft>
                <a:spcPts val="1000"/>
              </a:spcAft>
              <a:buAutoNum type="arabicPeriod"/>
            </a:pPr>
            <a:r>
              <a:rPr lang="en" dirty="0"/>
              <a:t>Section two</a:t>
            </a:r>
          </a:p>
          <a:p>
            <a:pPr marL="457200" lvl="0" indent="-228600" rtl="0">
              <a:spcBef>
                <a:spcPts val="0"/>
              </a:spcBef>
              <a:spcAft>
                <a:spcPts val="1000"/>
              </a:spcAft>
              <a:buAutoNum type="arabicPeriod"/>
            </a:pPr>
            <a:r>
              <a:rPr lang="en" dirty="0"/>
              <a:t>Even another section</a:t>
            </a:r>
          </a:p>
          <a:p>
            <a:pPr marL="914400" lvl="1" indent="-228600" rtl="0">
              <a:spcBef>
                <a:spcPts val="0"/>
              </a:spcBef>
              <a:spcAft>
                <a:spcPts val="1000"/>
              </a:spcAft>
            </a:pPr>
            <a:r>
              <a:rPr lang="en" dirty="0"/>
              <a:t>And there can be subsections too.</a:t>
            </a:r>
          </a:p>
          <a:p>
            <a:pPr marL="914400" lvl="1" indent="-228600" rtl="0">
              <a:spcBef>
                <a:spcPts val="0"/>
              </a:spcBef>
              <a:spcAft>
                <a:spcPts val="1000"/>
              </a:spcAft>
            </a:pPr>
            <a:r>
              <a:rPr lang="en" dirty="0"/>
              <a:t>Subsection</a:t>
            </a:r>
          </a:p>
          <a:p>
            <a:pPr marL="457200" lvl="0" indent="-228600">
              <a:spcBef>
                <a:spcPts val="0"/>
              </a:spcBef>
              <a:spcAft>
                <a:spcPts val="1000"/>
              </a:spcAft>
              <a:buAutoNum type="arabicPeriod"/>
            </a:pPr>
            <a:r>
              <a:rPr lang="en" dirty="0"/>
              <a:t>Section four</a:t>
            </a:r>
          </a:p>
        </p:txBody>
      </p:sp>
      <p:sp>
        <p:nvSpPr>
          <p:cNvPr id="123" name="Shape 1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35</a:t>
            </a:fld>
            <a:endParaRPr lang="en"/>
          </a:p>
        </p:txBody>
      </p:sp>
      <p:sp>
        <p:nvSpPr>
          <p:cNvPr id="124" name="Shape 124"/>
          <p:cNvSpPr txBox="1">
            <a:spLocks noGrp="1"/>
          </p:cNvSpPr>
          <p:nvPr>
            <p:ph type="subTitle" idx="1"/>
          </p:nvPr>
        </p:nvSpPr>
        <p:spPr>
          <a:xfrm>
            <a:off x="646550" y="1684700"/>
            <a:ext cx="3246900" cy="2126400"/>
          </a:xfrm>
          <a:prstGeom prst="rect">
            <a:avLst/>
          </a:prstGeom>
        </p:spPr>
        <p:txBody>
          <a:bodyPr lIns="91425" tIns="91425" rIns="91425" bIns="91425" anchor="t" anchorCtr="0">
            <a:noAutofit/>
          </a:bodyPr>
          <a:lstStyle/>
          <a:p>
            <a:pPr lvl="0">
              <a:spcBef>
                <a:spcPts val="0"/>
              </a:spcBef>
              <a:buNone/>
            </a:pPr>
            <a:r>
              <a:rPr lang="en"/>
              <a:t>This is a template optimized for SlideDocs. As it is a long document you should inform the reader about its contents.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1847275" y="1704600"/>
            <a:ext cx="5449500" cy="2714700"/>
          </a:xfrm>
          <a:prstGeom prst="rect">
            <a:avLst/>
          </a:prstGeom>
        </p:spPr>
        <p:txBody>
          <a:bodyPr lIns="91425" tIns="91425" rIns="91425" bIns="91425" anchor="t" anchorCtr="0">
            <a:noAutofit/>
          </a:bodyPr>
          <a:lstStyle/>
          <a:p>
            <a:pPr lvl="0">
              <a:spcBef>
                <a:spcPts val="0"/>
              </a:spcBef>
              <a:buNone/>
            </a:pPr>
            <a:r>
              <a:rPr lang="en"/>
              <a:t>Quotations are commonly printed as a means of </a:t>
            </a:r>
            <a:r>
              <a:rPr lang="en">
                <a:solidFill>
                  <a:srgbClr val="F67031"/>
                </a:solidFill>
              </a:rPr>
              <a:t>inspiration</a:t>
            </a:r>
            <a:r>
              <a:rPr lang="en"/>
              <a:t> and to invoke philosophical thoughts from the reader.</a:t>
            </a:r>
          </a:p>
        </p:txBody>
      </p:sp>
      <p:sp>
        <p:nvSpPr>
          <p:cNvPr id="144" name="Shape 14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This is a slide title</a:t>
            </a:r>
          </a:p>
        </p:txBody>
      </p:sp>
      <p:sp>
        <p:nvSpPr>
          <p:cNvPr id="150" name="Shape 150"/>
          <p:cNvSpPr txBox="1">
            <a:spLocks noGrp="1"/>
          </p:cNvSpPr>
          <p:nvPr>
            <p:ph type="body" idx="1"/>
          </p:nvPr>
        </p:nvSpPr>
        <p:spPr>
          <a:xfrm>
            <a:off x="3090625" y="575500"/>
            <a:ext cx="5596200" cy="2765100"/>
          </a:xfrm>
          <a:prstGeom prst="rect">
            <a:avLst/>
          </a:prstGeom>
        </p:spPr>
        <p:txBody>
          <a:bodyPr lIns="91425" tIns="91425" rIns="91425" bIns="91425" anchor="t" anchorCtr="0">
            <a:noAutofit/>
          </a:bodyPr>
          <a:lstStyle/>
          <a:p>
            <a:pPr lvl="0" rtl="0">
              <a:spcBef>
                <a:spcPts val="0"/>
              </a:spcBef>
              <a:buNone/>
            </a:pPr>
            <a:r>
              <a:rPr lang="en" sz="1200"/>
              <a:t>SlideDocs are for distribution; they’re not optimized for presenting. Slides have too much text and font size is too small for an audience to read it projected in a screen.</a:t>
            </a:r>
          </a:p>
          <a:p>
            <a:pPr lvl="0" rtl="0">
              <a:spcBef>
                <a:spcPts val="0"/>
              </a:spcBef>
              <a:buNone/>
            </a:pPr>
            <a:r>
              <a:rPr lang="en" sz="1200"/>
              <a:t>These documents are useful for:</a:t>
            </a:r>
          </a:p>
          <a:p>
            <a:pPr marL="457200" lvl="0" indent="-304800" rtl="0">
              <a:spcBef>
                <a:spcPts val="0"/>
              </a:spcBef>
              <a:spcAft>
                <a:spcPts val="1000"/>
              </a:spcAft>
              <a:buSzPct val="100000"/>
            </a:pPr>
            <a:r>
              <a:rPr lang="en" sz="1200"/>
              <a:t>Distribute before a meeting when the topic is highly complex or technical</a:t>
            </a:r>
          </a:p>
          <a:p>
            <a:pPr marL="457200" lvl="0" indent="-304800" rtl="0">
              <a:spcBef>
                <a:spcPts val="0"/>
              </a:spcBef>
              <a:spcAft>
                <a:spcPts val="1000"/>
              </a:spcAft>
              <a:buSzPct val="100000"/>
            </a:pPr>
            <a:r>
              <a:rPr lang="en" sz="1200"/>
              <a:t>To fully explain your idea before booking a meeting with someone</a:t>
            </a:r>
          </a:p>
          <a:p>
            <a:pPr marL="457200" lvl="0" indent="-304800" rtl="0">
              <a:spcBef>
                <a:spcPts val="0"/>
              </a:spcBef>
              <a:spcAft>
                <a:spcPts val="1000"/>
              </a:spcAft>
              <a:buSzPct val="100000"/>
            </a:pPr>
            <a:r>
              <a:rPr lang="en" sz="1200"/>
              <a:t>As a reference and follow-up material</a:t>
            </a:r>
          </a:p>
        </p:txBody>
      </p:sp>
      <p:sp>
        <p:nvSpPr>
          <p:cNvPr id="151" name="Shape 1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37</a:t>
            </a:fld>
            <a:endParaRPr lang="en"/>
          </a:p>
        </p:txBody>
      </p:sp>
      <p:sp>
        <p:nvSpPr>
          <p:cNvPr id="152" name="Shape 152"/>
          <p:cNvSpPr/>
          <p:nvPr/>
        </p:nvSpPr>
        <p:spPr>
          <a:xfrm>
            <a:off x="5031487" y="3016175"/>
            <a:ext cx="1660800" cy="1660800"/>
          </a:xfrm>
          <a:prstGeom prst="ellipse">
            <a:avLst/>
          </a:prstGeom>
          <a:solidFill>
            <a:srgbClr val="F67031"/>
          </a:solidFill>
          <a:ln>
            <a:noFill/>
          </a:ln>
        </p:spPr>
        <p:txBody>
          <a:bodyPr lIns="91425" tIns="91425" rIns="91425" bIns="91425" anchor="ctr" anchorCtr="0">
            <a:noAutofit/>
          </a:bodyPr>
          <a:lstStyle/>
          <a:p>
            <a:pPr lvl="0" algn="ctr">
              <a:spcBef>
                <a:spcPts val="0"/>
              </a:spcBef>
              <a:buNone/>
            </a:pPr>
            <a:r>
              <a:rPr lang="en" sz="1200" b="1">
                <a:solidFill>
                  <a:srgbClr val="FFFFFF"/>
                </a:solidFill>
                <a:latin typeface="Nunito Sans"/>
                <a:ea typeface="Nunito Sans"/>
                <a:cs typeface="Nunito Sans"/>
                <a:sym typeface="Nunito Sans"/>
              </a:rPr>
              <a:t>Explain</a:t>
            </a:r>
          </a:p>
        </p:txBody>
      </p:sp>
      <p:sp>
        <p:nvSpPr>
          <p:cNvPr id="153" name="Shape 153"/>
          <p:cNvSpPr/>
          <p:nvPr/>
        </p:nvSpPr>
        <p:spPr>
          <a:xfrm>
            <a:off x="6895975" y="3016175"/>
            <a:ext cx="1660800" cy="1660800"/>
          </a:xfrm>
          <a:prstGeom prst="ellipse">
            <a:avLst/>
          </a:prstGeom>
          <a:solidFill>
            <a:srgbClr val="ED0036"/>
          </a:solidFill>
          <a:ln>
            <a:noFill/>
          </a:ln>
        </p:spPr>
        <p:txBody>
          <a:bodyPr lIns="91425" tIns="91425" rIns="91425" bIns="91425" anchor="ctr" anchorCtr="0">
            <a:noAutofit/>
          </a:bodyPr>
          <a:lstStyle/>
          <a:p>
            <a:pPr lvl="0" algn="ctr">
              <a:spcBef>
                <a:spcPts val="0"/>
              </a:spcBef>
              <a:buNone/>
            </a:pPr>
            <a:r>
              <a:rPr lang="en" sz="1200" b="1">
                <a:solidFill>
                  <a:srgbClr val="FFFFFF"/>
                </a:solidFill>
                <a:latin typeface="Nunito Sans"/>
                <a:ea typeface="Nunito Sans"/>
                <a:cs typeface="Nunito Sans"/>
                <a:sym typeface="Nunito Sans"/>
              </a:rPr>
              <a:t>Follow-up</a:t>
            </a:r>
          </a:p>
        </p:txBody>
      </p:sp>
      <p:sp>
        <p:nvSpPr>
          <p:cNvPr id="154" name="Shape 154"/>
          <p:cNvSpPr/>
          <p:nvPr/>
        </p:nvSpPr>
        <p:spPr>
          <a:xfrm>
            <a:off x="3167000" y="3016175"/>
            <a:ext cx="1660800" cy="1660800"/>
          </a:xfrm>
          <a:prstGeom prst="ellipse">
            <a:avLst/>
          </a:prstGeom>
          <a:solidFill>
            <a:srgbClr val="FFA400"/>
          </a:solidFill>
          <a:ln>
            <a:noFill/>
          </a:ln>
        </p:spPr>
        <p:txBody>
          <a:bodyPr lIns="91425" tIns="91425" rIns="91425" bIns="91425" anchor="ctr" anchorCtr="0">
            <a:noAutofit/>
          </a:bodyPr>
          <a:lstStyle/>
          <a:p>
            <a:pPr lvl="0" algn="ctr">
              <a:spcBef>
                <a:spcPts val="0"/>
              </a:spcBef>
              <a:buNone/>
            </a:pPr>
            <a:r>
              <a:rPr lang="en" sz="1200" b="1">
                <a:solidFill>
                  <a:srgbClr val="FFFFFF"/>
                </a:solidFill>
                <a:latin typeface="Nunito Sans"/>
                <a:ea typeface="Nunito Sans"/>
                <a:cs typeface="Nunito Sans"/>
                <a:sym typeface="Nunito Sans"/>
              </a:rPr>
              <a:t>Distribute</a:t>
            </a:r>
          </a:p>
        </p:txBody>
      </p:sp>
      <p:cxnSp>
        <p:nvCxnSpPr>
          <p:cNvPr id="155" name="Shape 155"/>
          <p:cNvCxnSpPr/>
          <p:nvPr/>
        </p:nvCxnSpPr>
        <p:spPr>
          <a:xfrm>
            <a:off x="4473376" y="3856125"/>
            <a:ext cx="909900" cy="0"/>
          </a:xfrm>
          <a:prstGeom prst="straightConnector1">
            <a:avLst/>
          </a:prstGeom>
          <a:noFill/>
          <a:ln w="19050" cap="flat" cmpd="sng">
            <a:solidFill>
              <a:srgbClr val="FFFFFF"/>
            </a:solidFill>
            <a:prstDash val="solid"/>
            <a:round/>
            <a:headEnd type="oval" w="med" len="med"/>
            <a:tailEnd type="triangle" w="med" len="med"/>
          </a:ln>
        </p:spPr>
      </p:cxnSp>
      <p:cxnSp>
        <p:nvCxnSpPr>
          <p:cNvPr id="156" name="Shape 156"/>
          <p:cNvCxnSpPr/>
          <p:nvPr/>
        </p:nvCxnSpPr>
        <p:spPr>
          <a:xfrm>
            <a:off x="6292951" y="3856125"/>
            <a:ext cx="909899" cy="0"/>
          </a:xfrm>
          <a:prstGeom prst="straightConnector1">
            <a:avLst/>
          </a:prstGeom>
          <a:noFill/>
          <a:ln w="19050" cap="flat" cmpd="sng">
            <a:solidFill>
              <a:srgbClr val="FFFFFF"/>
            </a:solidFill>
            <a:prstDash val="solid"/>
            <a:round/>
            <a:headEnd type="oval"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idx="4294967295"/>
          </p:nvPr>
        </p:nvSpPr>
        <p:spPr>
          <a:xfrm>
            <a:off x="685800" y="2802542"/>
            <a:ext cx="7772400" cy="1159800"/>
          </a:xfrm>
          <a:prstGeom prst="rect">
            <a:avLst/>
          </a:prstGeom>
        </p:spPr>
        <p:txBody>
          <a:bodyPr lIns="91425" tIns="91425" rIns="91425" bIns="91425" anchor="t" anchorCtr="0">
            <a:noAutofit/>
          </a:bodyPr>
          <a:lstStyle/>
          <a:p>
            <a:pPr lvl="0" rtl="0">
              <a:spcBef>
                <a:spcPts val="0"/>
              </a:spcBef>
              <a:buNone/>
            </a:pPr>
            <a:r>
              <a:rPr lang="en" sz="7200" b="1"/>
              <a:t>BIG CONCEPT</a:t>
            </a:r>
          </a:p>
        </p:txBody>
      </p:sp>
      <p:sp>
        <p:nvSpPr>
          <p:cNvPr id="162" name="Shape 162"/>
          <p:cNvSpPr txBox="1">
            <a:spLocks noGrp="1"/>
          </p:cNvSpPr>
          <p:nvPr>
            <p:ph type="subTitle" idx="4294967295"/>
          </p:nvPr>
        </p:nvSpPr>
        <p:spPr>
          <a:xfrm>
            <a:off x="685800" y="3868753"/>
            <a:ext cx="7772400" cy="784800"/>
          </a:xfrm>
          <a:prstGeom prst="rect">
            <a:avLst/>
          </a:prstGeom>
        </p:spPr>
        <p:txBody>
          <a:bodyPr lIns="91425" tIns="91425" rIns="91425" bIns="91425" anchor="t" anchorCtr="0">
            <a:noAutofit/>
          </a:bodyPr>
          <a:lstStyle/>
          <a:p>
            <a:pPr lvl="0" rtl="0">
              <a:spcBef>
                <a:spcPts val="0"/>
              </a:spcBef>
              <a:buNone/>
            </a:pPr>
            <a:r>
              <a:rPr lang="en">
                <a:solidFill>
                  <a:srgbClr val="FFFFFF"/>
                </a:solidFill>
              </a:rPr>
              <a:t>Bring the attention of your audience over a key concept using icons or illustrations</a:t>
            </a:r>
          </a:p>
        </p:txBody>
      </p:sp>
      <p:grpSp>
        <p:nvGrpSpPr>
          <p:cNvPr id="163" name="Shape 163"/>
          <p:cNvGrpSpPr/>
          <p:nvPr/>
        </p:nvGrpSpPr>
        <p:grpSpPr>
          <a:xfrm>
            <a:off x="6791058" y="345962"/>
            <a:ext cx="1590882" cy="1590857"/>
            <a:chOff x="6643075" y="3664250"/>
            <a:chExt cx="407950" cy="407975"/>
          </a:xfrm>
        </p:grpSpPr>
        <p:sp>
          <p:nvSpPr>
            <p:cNvPr id="164" name="Shape 164"/>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6" name="Shape 166"/>
          <p:cNvGrpSpPr/>
          <p:nvPr/>
        </p:nvGrpSpPr>
        <p:grpSpPr>
          <a:xfrm rot="1508271">
            <a:off x="798753" y="1851401"/>
            <a:ext cx="654062" cy="654025"/>
            <a:chOff x="576250" y="4319400"/>
            <a:chExt cx="442075" cy="442050"/>
          </a:xfrm>
        </p:grpSpPr>
        <p:sp>
          <p:nvSpPr>
            <p:cNvPr id="167" name="Shape 16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8" name="Shape 16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9" name="Shape 16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71" name="Shape 171"/>
          <p:cNvSpPr/>
          <p:nvPr/>
        </p:nvSpPr>
        <p:spPr>
          <a:xfrm>
            <a:off x="6410280" y="713293"/>
            <a:ext cx="248675" cy="237444"/>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2" name="Shape 172"/>
          <p:cNvSpPr/>
          <p:nvPr/>
        </p:nvSpPr>
        <p:spPr>
          <a:xfrm rot="2697569">
            <a:off x="8048925" y="1928865"/>
            <a:ext cx="377468" cy="36042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3" name="Shape 173"/>
          <p:cNvSpPr/>
          <p:nvPr/>
        </p:nvSpPr>
        <p:spPr>
          <a:xfrm>
            <a:off x="8347544" y="1723093"/>
            <a:ext cx="151198" cy="144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4" name="Shape 174"/>
          <p:cNvSpPr/>
          <p:nvPr/>
        </p:nvSpPr>
        <p:spPr>
          <a:xfrm rot="1280187">
            <a:off x="6238007" y="1429474"/>
            <a:ext cx="151178" cy="144397"/>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5" name="Shape 1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38</a:t>
            </a:fld>
            <a:endParaRPr lang="en"/>
          </a:p>
        </p:txBody>
      </p:sp>
      <p:sp>
        <p:nvSpPr>
          <p:cNvPr id="176" name="Shape 176"/>
          <p:cNvSpPr/>
          <p:nvPr/>
        </p:nvSpPr>
        <p:spPr>
          <a:xfrm>
            <a:off x="1635350" y="1665933"/>
            <a:ext cx="5956025"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3090625" y="575500"/>
            <a:ext cx="5596200" cy="1207800"/>
          </a:xfrm>
          <a:prstGeom prst="rect">
            <a:avLst/>
          </a:prstGeom>
        </p:spPr>
        <p:txBody>
          <a:bodyPr lIns="91425" tIns="91425" rIns="91425" bIns="91425" anchor="t" anchorCtr="0">
            <a:noAutofit/>
          </a:bodyPr>
          <a:lstStyle/>
          <a:p>
            <a:pPr lvl="0">
              <a:spcBef>
                <a:spcPts val="0"/>
              </a:spcBef>
              <a:buNone/>
            </a:pPr>
            <a:r>
              <a:rPr lang="en"/>
              <a:t>Try to communicate ideas visually using graphs, icons, illustrations, photos… any resource that helps you convey your message at a glance.</a:t>
            </a:r>
          </a:p>
        </p:txBody>
      </p:sp>
      <p:sp>
        <p:nvSpPr>
          <p:cNvPr id="182" name="Shape 182"/>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You can also split your content</a:t>
            </a:r>
          </a:p>
        </p:txBody>
      </p:sp>
      <p:sp>
        <p:nvSpPr>
          <p:cNvPr id="183" name="Shape 183"/>
          <p:cNvSpPr txBox="1">
            <a:spLocks noGrp="1"/>
          </p:cNvSpPr>
          <p:nvPr>
            <p:ph type="body" idx="2"/>
          </p:nvPr>
        </p:nvSpPr>
        <p:spPr>
          <a:xfrm>
            <a:off x="3090625" y="2984375"/>
            <a:ext cx="2727000" cy="15720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White</a:t>
            </a:r>
          </a:p>
          <a:p>
            <a:pPr lvl="0">
              <a:spcBef>
                <a:spcPts val="0"/>
              </a:spcBef>
              <a:buClr>
                <a:schemeClr val="dk1"/>
              </a:buClr>
              <a:buSzPct val="100000"/>
              <a:buFont typeface="Arial"/>
              <a:buNone/>
            </a:pPr>
            <a:r>
              <a:rPr lang="en"/>
              <a:t>Is the color of milk and fresh snow, the color produced by the combination of all the colors of the visible spectrum.</a:t>
            </a:r>
          </a:p>
          <a:p>
            <a:pPr lvl="0">
              <a:spcBef>
                <a:spcPts val="0"/>
              </a:spcBef>
              <a:buClr>
                <a:schemeClr val="dk1"/>
              </a:buClr>
              <a:buSzPct val="100000"/>
              <a:buFont typeface="Arial"/>
              <a:buNone/>
            </a:pPr>
            <a:endParaRPr/>
          </a:p>
          <a:p>
            <a:pPr lvl="0">
              <a:spcBef>
                <a:spcPts val="0"/>
              </a:spcBef>
              <a:buNone/>
            </a:pPr>
            <a:endParaRPr/>
          </a:p>
        </p:txBody>
      </p:sp>
      <p:sp>
        <p:nvSpPr>
          <p:cNvPr id="184" name="Shape 18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39</a:t>
            </a:fld>
            <a:endParaRPr lang="en"/>
          </a:p>
        </p:txBody>
      </p:sp>
      <p:sp>
        <p:nvSpPr>
          <p:cNvPr id="185" name="Shape 185"/>
          <p:cNvSpPr txBox="1">
            <a:spLocks noGrp="1"/>
          </p:cNvSpPr>
          <p:nvPr>
            <p:ph type="body" idx="3"/>
          </p:nvPr>
        </p:nvSpPr>
        <p:spPr>
          <a:xfrm>
            <a:off x="5959748" y="2984375"/>
            <a:ext cx="2726999" cy="15720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Black</a:t>
            </a:r>
          </a:p>
          <a:p>
            <a:pPr lvl="0">
              <a:spcBef>
                <a:spcPts val="0"/>
              </a:spcBef>
              <a:buClr>
                <a:schemeClr val="dk1"/>
              </a:buClr>
              <a:buSzPct val="100000"/>
              <a:buFont typeface="Arial"/>
              <a:buNone/>
            </a:pPr>
            <a:r>
              <a:rPr lang="en"/>
              <a:t>Is the color of coal, ebony, and of outer space. It is the darkest color, the result of the absence of or complete absorption of light.</a:t>
            </a:r>
          </a:p>
          <a:p>
            <a:pPr lvl="0">
              <a:spcBef>
                <a:spcPts val="0"/>
              </a:spcBef>
              <a:buClr>
                <a:schemeClr val="dk1"/>
              </a:buClr>
              <a:buSzPct val="100000"/>
              <a:buFont typeface="Arial"/>
              <a:buNone/>
            </a:pPr>
            <a:endParaRPr/>
          </a:p>
          <a:p>
            <a:pPr lvl="0">
              <a:spcBef>
                <a:spcPts val="0"/>
              </a:spcBef>
              <a:buNone/>
            </a:pPr>
            <a:endParaRPr/>
          </a:p>
        </p:txBody>
      </p:sp>
      <p:sp>
        <p:nvSpPr>
          <p:cNvPr id="186" name="Shape 186"/>
          <p:cNvSpPr/>
          <p:nvPr/>
        </p:nvSpPr>
        <p:spPr>
          <a:xfrm rot="729144">
            <a:off x="3149784" y="2050454"/>
            <a:ext cx="916334" cy="857728"/>
          </a:xfrm>
          <a:prstGeom prst="wedgeEllipseCallout">
            <a:avLst>
              <a:gd name="adj1" fmla="val -20833"/>
              <a:gd name="adj2" fmla="val 62500"/>
            </a:avLst>
          </a:prstGeom>
          <a:solidFill>
            <a:srgbClr val="F67031"/>
          </a:solidFill>
          <a:ln>
            <a:noFill/>
          </a:ln>
        </p:spPr>
        <p:txBody>
          <a:bodyPr lIns="91425" tIns="91425" rIns="91425" bIns="91425" anchor="ctr" anchorCtr="0">
            <a:noAutofit/>
          </a:bodyPr>
          <a:lstStyle/>
          <a:p>
            <a:pPr lvl="0">
              <a:spcBef>
                <a:spcPts val="0"/>
              </a:spcBef>
              <a:buNone/>
            </a:pPr>
            <a:endParaRPr>
              <a:solidFill>
                <a:srgbClr val="00BCD4"/>
              </a:solidFill>
            </a:endParaRPr>
          </a:p>
        </p:txBody>
      </p:sp>
      <p:sp>
        <p:nvSpPr>
          <p:cNvPr id="187" name="Shape 187"/>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lIns="91425" tIns="91425" rIns="91425" bIns="91425" anchor="ctr" anchorCtr="0">
            <a:noAutofit/>
          </a:bodyPr>
          <a:lstStyle/>
          <a:p>
            <a:pPr lvl="0" rtl="0">
              <a:spcBef>
                <a:spcPts val="0"/>
              </a:spcBef>
              <a:buNone/>
            </a:pPr>
            <a:endParaRPr>
              <a:solidFill>
                <a:srgbClr val="00BCD4"/>
              </a:solidFill>
            </a:endParaRPr>
          </a:p>
        </p:txBody>
      </p:sp>
      <p:sp>
        <p:nvSpPr>
          <p:cNvPr id="188" name="Shape 188"/>
          <p:cNvSpPr/>
          <p:nvPr/>
        </p:nvSpPr>
        <p:spPr>
          <a:xfrm rot="729144">
            <a:off x="5994159" y="2111229"/>
            <a:ext cx="916334" cy="857728"/>
          </a:xfrm>
          <a:prstGeom prst="wedgeEllipseCallout">
            <a:avLst>
              <a:gd name="adj1" fmla="val -20833"/>
              <a:gd name="adj2" fmla="val 62500"/>
            </a:avLst>
          </a:prstGeom>
          <a:solidFill>
            <a:srgbClr val="F67031"/>
          </a:solidFill>
          <a:ln>
            <a:noFill/>
          </a:ln>
        </p:spPr>
        <p:txBody>
          <a:bodyPr lIns="91425" tIns="91425" rIns="91425" bIns="91425" anchor="ctr" anchorCtr="0">
            <a:noAutofit/>
          </a:bodyPr>
          <a:lstStyle/>
          <a:p>
            <a:pPr lvl="0" rtl="0">
              <a:spcBef>
                <a:spcPts val="0"/>
              </a:spcBef>
              <a:buNone/>
            </a:pPr>
            <a:endParaRPr>
              <a:solidFill>
                <a:srgbClr val="00BCD4"/>
              </a:solidFill>
            </a:endParaRPr>
          </a:p>
        </p:txBody>
      </p:sp>
      <p:sp>
        <p:nvSpPr>
          <p:cNvPr id="189" name="Shape 189"/>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lIns="91425" tIns="91425" rIns="91425" bIns="91425" anchor="ctr" anchorCtr="0">
            <a:noAutofit/>
          </a:bodyPr>
          <a:lstStyle/>
          <a:p>
            <a:pPr lvl="0" rtl="0">
              <a:spcBef>
                <a:spcPts val="0"/>
              </a:spcBef>
              <a:buNone/>
            </a:pPr>
            <a:endParaRPr>
              <a:solidFill>
                <a:srgbClr val="00BCD4"/>
              </a:solidFill>
            </a:endParaRPr>
          </a:p>
        </p:txBody>
      </p:sp>
      <p:grpSp>
        <p:nvGrpSpPr>
          <p:cNvPr id="190" name="Shape 190"/>
          <p:cNvGrpSpPr/>
          <p:nvPr/>
        </p:nvGrpSpPr>
        <p:grpSpPr>
          <a:xfrm>
            <a:off x="3868697" y="2123332"/>
            <a:ext cx="394068" cy="325504"/>
            <a:chOff x="5268225" y="4341925"/>
            <a:chExt cx="468850" cy="387275"/>
          </a:xfrm>
        </p:grpSpPr>
        <p:sp>
          <p:nvSpPr>
            <p:cNvPr id="191" name="Shape 191"/>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2" name="Shape 192"/>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3" name="Shape 193"/>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99" name="Shape 199"/>
          <p:cNvGrpSpPr/>
          <p:nvPr/>
        </p:nvGrpSpPr>
        <p:grpSpPr>
          <a:xfrm>
            <a:off x="6687469" y="2223751"/>
            <a:ext cx="445254" cy="246182"/>
            <a:chOff x="531800" y="5071350"/>
            <a:chExt cx="529750" cy="292900"/>
          </a:xfrm>
        </p:grpSpPr>
        <p:sp>
          <p:nvSpPr>
            <p:cNvPr id="200" name="Shape 200"/>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1" name="Shape 201"/>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2" name="Shape 202"/>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4" name="Shape 204"/>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6" name="Shape 206"/>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024100" cy="3678000"/>
          </a:xfrm>
          <a:prstGeom prst="rect">
            <a:avLst/>
          </a:prstGeom>
        </p:spPr>
        <p:txBody>
          <a:bodyPr lIns="91425" tIns="91425" rIns="91425" bIns="91425" anchor="b" anchorCtr="0">
            <a:noAutofit/>
          </a:bodyPr>
          <a:lstStyle/>
          <a:p>
            <a:pPr lvl="0" rtl="0">
              <a:spcBef>
                <a:spcPts val="0"/>
              </a:spcBef>
              <a:buNone/>
            </a:pPr>
            <a:r>
              <a:rPr lang="en" sz="4800" b="1" dirty="0"/>
              <a:t>1.</a:t>
            </a:r>
          </a:p>
          <a:p>
            <a:pPr lvl="0" rtl="0">
              <a:spcBef>
                <a:spcPts val="0"/>
              </a:spcBef>
              <a:buNone/>
            </a:pPr>
            <a:r>
              <a:rPr lang="en-US" dirty="0" smtClean="0"/>
              <a:t>What is </a:t>
            </a:r>
            <a:br>
              <a:rPr lang="en-US" dirty="0" smtClean="0"/>
            </a:br>
            <a:r>
              <a:rPr lang="en-US" dirty="0" smtClean="0"/>
              <a:t>amplicon sequencing?</a:t>
            </a:r>
            <a:endParaRPr lang="en" dirty="0"/>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endParaRPr lang="en" dirty="0"/>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65503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In two or three columns</a:t>
            </a:r>
          </a:p>
        </p:txBody>
      </p:sp>
      <p:sp>
        <p:nvSpPr>
          <p:cNvPr id="212" name="Shape 212"/>
          <p:cNvSpPr txBox="1">
            <a:spLocks noGrp="1"/>
          </p:cNvSpPr>
          <p:nvPr>
            <p:ph type="body" idx="1"/>
          </p:nvPr>
        </p:nvSpPr>
        <p:spPr>
          <a:xfrm>
            <a:off x="3069325" y="1126450"/>
            <a:ext cx="1789800" cy="3353700"/>
          </a:xfrm>
          <a:prstGeom prst="rect">
            <a:avLst/>
          </a:prstGeom>
        </p:spPr>
        <p:txBody>
          <a:bodyPr lIns="91425" tIns="91425" rIns="91425" bIns="91425" anchor="t" anchorCtr="0">
            <a:noAutofit/>
          </a:bodyPr>
          <a:lstStyle/>
          <a:p>
            <a:pPr lvl="0" rtl="0">
              <a:spcBef>
                <a:spcPts val="0"/>
              </a:spcBef>
              <a:buNone/>
            </a:pPr>
            <a:r>
              <a:rPr lang="en" b="1"/>
              <a:t>Yellow</a:t>
            </a:r>
          </a:p>
          <a:p>
            <a:pPr lvl="0">
              <a:spcBef>
                <a:spcPts val="0"/>
              </a:spcBef>
              <a:buNone/>
            </a:pPr>
            <a:r>
              <a:rPr lang="en"/>
              <a:t>Is the color of gold, butter and ripe lemons. In the spectrum of visible light, yellow is found between green and orange.</a:t>
            </a:r>
          </a:p>
          <a:p>
            <a:pPr lvl="0">
              <a:spcBef>
                <a:spcPts val="0"/>
              </a:spcBef>
              <a:buNone/>
            </a:pPr>
            <a:r>
              <a:rPr lang="en"/>
              <a:t>According to surveys in Europe, Canada, and the United States, yellow is the color people most often associate with amusement, gentleness, and spontaneity, but also with duplicity, envy, jealousy, avarice, and, in the U.S., with cowardice.</a:t>
            </a:r>
          </a:p>
          <a:p>
            <a:pPr lvl="0">
              <a:spcBef>
                <a:spcPts val="0"/>
              </a:spcBef>
              <a:buNone/>
            </a:pPr>
            <a:r>
              <a:rPr lang="en"/>
              <a:t>It plays an important role in Asian culture, particularly in China, where it is seen as the color of happiness, glory, wisdom, harmony, and culture.</a:t>
            </a:r>
          </a:p>
        </p:txBody>
      </p:sp>
      <p:sp>
        <p:nvSpPr>
          <p:cNvPr id="213" name="Shape 213"/>
          <p:cNvSpPr txBox="1">
            <a:spLocks noGrp="1"/>
          </p:cNvSpPr>
          <p:nvPr>
            <p:ph type="body" idx="2"/>
          </p:nvPr>
        </p:nvSpPr>
        <p:spPr>
          <a:xfrm>
            <a:off x="4951001" y="1126450"/>
            <a:ext cx="1789800" cy="3353700"/>
          </a:xfrm>
          <a:prstGeom prst="rect">
            <a:avLst/>
          </a:prstGeom>
        </p:spPr>
        <p:txBody>
          <a:bodyPr lIns="91425" tIns="91425" rIns="91425" bIns="91425" anchor="t" anchorCtr="0">
            <a:noAutofit/>
          </a:bodyPr>
          <a:lstStyle/>
          <a:p>
            <a:pPr lvl="0" rtl="0">
              <a:spcBef>
                <a:spcPts val="0"/>
              </a:spcBef>
              <a:buNone/>
            </a:pPr>
            <a:r>
              <a:rPr lang="en" b="1"/>
              <a:t>Blue</a:t>
            </a:r>
          </a:p>
          <a:p>
            <a:pPr lvl="0">
              <a:spcBef>
                <a:spcPts val="0"/>
              </a:spcBef>
              <a:buNone/>
            </a:pPr>
            <a:r>
              <a:rPr lang="en"/>
              <a:t>Is the colour of the clear sky and the deep sea. It is located between violet and green on the optical spectrum.</a:t>
            </a:r>
          </a:p>
          <a:p>
            <a:pPr lvl="0">
              <a:spcBef>
                <a:spcPts val="0"/>
              </a:spcBef>
              <a:buNone/>
            </a:pPr>
            <a:r>
              <a:rPr lang="en"/>
              <a:t>Surveys in the US and Europe show that blue is the colour most commonly associated with harmony, faithfulness, confidence, distance, infinity, the imagination, cold, and sometimes with sadness.</a:t>
            </a:r>
          </a:p>
          <a:p>
            <a:pPr lvl="0">
              <a:spcBef>
                <a:spcPts val="0"/>
              </a:spcBef>
              <a:buNone/>
            </a:pPr>
            <a:r>
              <a:rPr lang="en"/>
              <a:t>In US and European public opinion polls it is the most popular colour, chosen by almost half of both men and women as their favourite colour.</a:t>
            </a:r>
          </a:p>
        </p:txBody>
      </p:sp>
      <p:sp>
        <p:nvSpPr>
          <p:cNvPr id="214" name="Shape 214"/>
          <p:cNvSpPr txBox="1">
            <a:spLocks noGrp="1"/>
          </p:cNvSpPr>
          <p:nvPr>
            <p:ph type="body" idx="3"/>
          </p:nvPr>
        </p:nvSpPr>
        <p:spPr>
          <a:xfrm>
            <a:off x="6832678" y="1126450"/>
            <a:ext cx="1789800" cy="3353700"/>
          </a:xfrm>
          <a:prstGeom prst="rect">
            <a:avLst/>
          </a:prstGeom>
        </p:spPr>
        <p:txBody>
          <a:bodyPr lIns="91425" tIns="91425" rIns="91425" bIns="91425" anchor="t" anchorCtr="0">
            <a:noAutofit/>
          </a:bodyPr>
          <a:lstStyle/>
          <a:p>
            <a:pPr lvl="0" rtl="0">
              <a:spcBef>
                <a:spcPts val="0"/>
              </a:spcBef>
              <a:buNone/>
            </a:pPr>
            <a:r>
              <a:rPr lang="en" b="1"/>
              <a:t>Red</a:t>
            </a:r>
          </a:p>
          <a:p>
            <a:pPr lvl="0">
              <a:spcBef>
                <a:spcPts val="0"/>
              </a:spcBef>
              <a:buNone/>
            </a:pPr>
            <a:r>
              <a:rPr lang="en"/>
              <a:t>Is the color of blood, and because of this it has historically been associated with sacrifice, danger and courage. </a:t>
            </a:r>
          </a:p>
          <a:p>
            <a:pPr lvl="0">
              <a:spcBef>
                <a:spcPts val="0"/>
              </a:spcBef>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p>
          <a:p>
            <a:pPr lvl="0">
              <a:spcBef>
                <a:spcPts val="0"/>
              </a:spcBef>
              <a:buNone/>
            </a:pPr>
            <a:r>
              <a:rPr lang="en"/>
              <a:t>In China, India and many other Asian countries it is the color of symbolizing happiness and good fortune. </a:t>
            </a:r>
          </a:p>
          <a:p>
            <a:pPr lvl="0">
              <a:spcBef>
                <a:spcPts val="0"/>
              </a:spcBef>
              <a:buNone/>
            </a:pPr>
            <a:endParaRPr/>
          </a:p>
        </p:txBody>
      </p:sp>
      <p:sp>
        <p:nvSpPr>
          <p:cNvPr id="215" name="Shape 21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40</a:t>
            </a:fld>
            <a:endParaRPr lang="en"/>
          </a:p>
        </p:txBody>
      </p:sp>
      <p:grpSp>
        <p:nvGrpSpPr>
          <p:cNvPr id="216" name="Shape 216"/>
          <p:cNvGrpSpPr/>
          <p:nvPr/>
        </p:nvGrpSpPr>
        <p:grpSpPr>
          <a:xfrm>
            <a:off x="3187981" y="708505"/>
            <a:ext cx="433992" cy="422729"/>
            <a:chOff x="5916675" y="927975"/>
            <a:chExt cx="516350" cy="502950"/>
          </a:xfrm>
        </p:grpSpPr>
        <p:sp>
          <p:nvSpPr>
            <p:cNvPr id="217" name="Shape 217"/>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8" name="Shape 218"/>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19" name="Shape 219"/>
          <p:cNvGrpSpPr/>
          <p:nvPr/>
        </p:nvGrpSpPr>
        <p:grpSpPr>
          <a:xfrm>
            <a:off x="5030798" y="738175"/>
            <a:ext cx="393059" cy="393059"/>
            <a:chOff x="5941025" y="3634400"/>
            <a:chExt cx="467650" cy="467650"/>
          </a:xfrm>
        </p:grpSpPr>
        <p:sp>
          <p:nvSpPr>
            <p:cNvPr id="220" name="Shape 22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1" name="Shape 22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2" name="Shape 22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3" name="Shape 22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4" name="Shape 22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5" name="Shape 22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26" name="Shape 226"/>
          <p:cNvGrpSpPr/>
          <p:nvPr/>
        </p:nvGrpSpPr>
        <p:grpSpPr>
          <a:xfrm>
            <a:off x="6929141" y="696907"/>
            <a:ext cx="364776" cy="434327"/>
            <a:chOff x="3968275" y="4980625"/>
            <a:chExt cx="379975" cy="452425"/>
          </a:xfrm>
        </p:grpSpPr>
        <p:sp>
          <p:nvSpPr>
            <p:cNvPr id="227" name="Shape 227"/>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8" name="Shape 228"/>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9" name="Shape 229"/>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rtl="0">
              <a:spcBef>
                <a:spcPts val="0"/>
              </a:spcBef>
              <a:buNone/>
            </a:pPr>
            <a:r>
              <a:rPr lang="en"/>
              <a:t>A picture is worth a thousand words</a:t>
            </a:r>
          </a:p>
        </p:txBody>
      </p:sp>
      <p:sp>
        <p:nvSpPr>
          <p:cNvPr id="235" name="Shape 2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41</a:t>
            </a:fld>
            <a:endParaRPr lang="en">
              <a:solidFill>
                <a:srgbClr val="FFFFFF"/>
              </a:solidFill>
            </a:endParaRPr>
          </a:p>
        </p:txBody>
      </p:sp>
      <p:sp>
        <p:nvSpPr>
          <p:cNvPr id="236" name="Shape 236"/>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
              <a:t>A complex idea can be conveyed with just a single still image, namely making it possible to absorb large amounts of data quickly.</a:t>
            </a:r>
          </a:p>
          <a:p>
            <a:pPr lvl="0">
              <a:spcBef>
                <a:spcPts val="0"/>
              </a:spcBef>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240"/>
        <p:cNvGrpSpPr/>
        <p:nvPr/>
      </p:nvGrpSpPr>
      <p:grpSpPr>
        <a:xfrm>
          <a:off x="0" y="0"/>
          <a:ext cx="0" cy="0"/>
          <a:chOff x="0" y="0"/>
          <a:chExt cx="0" cy="0"/>
        </a:xfrm>
      </p:grpSpPr>
      <p:pic>
        <p:nvPicPr>
          <p:cNvPr id="241" name="Shape 241"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Shape 242"/>
          <p:cNvSpPr txBox="1">
            <a:spLocks noGrp="1"/>
          </p:cNvSpPr>
          <p:nvPr>
            <p:ph type="title" idx="4294967295"/>
          </p:nvPr>
        </p:nvSpPr>
        <p:spPr>
          <a:xfrm>
            <a:off x="617225" y="100"/>
            <a:ext cx="7909500" cy="5143500"/>
          </a:xfrm>
          <a:prstGeom prst="rect">
            <a:avLst/>
          </a:prstGeom>
        </p:spPr>
        <p:txBody>
          <a:bodyPr lIns="91425" tIns="91425" rIns="91425" bIns="91425" anchor="ctr" anchorCtr="0">
            <a:noAutofit/>
          </a:bodyPr>
          <a:lstStyle/>
          <a:p>
            <a:pPr lvl="0" algn="ctr" rtl="0">
              <a:spcBef>
                <a:spcPts val="0"/>
              </a:spcBef>
              <a:buNone/>
            </a:pPr>
            <a:r>
              <a:rPr lang="en" sz="1800" b="1"/>
              <a:t>Want big impact? Use big image.</a:t>
            </a:r>
          </a:p>
        </p:txBody>
      </p:sp>
      <p:sp>
        <p:nvSpPr>
          <p:cNvPr id="243" name="Shape 24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Use charts to explain your ideas</a:t>
            </a:r>
          </a:p>
        </p:txBody>
      </p:sp>
      <p:sp>
        <p:nvSpPr>
          <p:cNvPr id="249" name="Shape 24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grpSp>
        <p:nvGrpSpPr>
          <p:cNvPr id="250" name="Shape 250"/>
          <p:cNvGrpSpPr/>
          <p:nvPr/>
        </p:nvGrpSpPr>
        <p:grpSpPr>
          <a:xfrm>
            <a:off x="3618600" y="443475"/>
            <a:ext cx="4271950" cy="4256550"/>
            <a:chOff x="3618600" y="537300"/>
            <a:chExt cx="4271950" cy="4256550"/>
          </a:xfrm>
        </p:grpSpPr>
        <p:sp>
          <p:nvSpPr>
            <p:cNvPr id="251" name="Shape 251"/>
            <p:cNvSpPr/>
            <p:nvPr/>
          </p:nvSpPr>
          <p:spPr>
            <a:xfrm>
              <a:off x="3680275" y="537300"/>
              <a:ext cx="1906800" cy="1906800"/>
            </a:xfrm>
            <a:prstGeom prst="ellipse">
              <a:avLst/>
            </a:prstGeom>
            <a:solidFill>
              <a:srgbClr val="FF9900"/>
            </a:solidFill>
            <a:ln>
              <a:noFill/>
            </a:ln>
          </p:spPr>
          <p:txBody>
            <a:bodyPr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r>
                <a:rPr lang="en" sz="1000">
                  <a:solidFill>
                    <a:srgbClr val="FFFFFF"/>
                  </a:solidFill>
                  <a:latin typeface="Nunito Sans"/>
                  <a:ea typeface="Nunito Sans"/>
                  <a:cs typeface="Nunito Sans"/>
                  <a:sym typeface="Nunito Sans"/>
                </a:rPr>
                <a:t>Item 1</a:t>
              </a:r>
            </a:p>
          </p:txBody>
        </p:sp>
        <p:sp>
          <p:nvSpPr>
            <p:cNvPr id="252" name="Shape 252"/>
            <p:cNvSpPr/>
            <p:nvPr/>
          </p:nvSpPr>
          <p:spPr>
            <a:xfrm>
              <a:off x="5983750" y="537300"/>
              <a:ext cx="1906800" cy="1906800"/>
            </a:xfrm>
            <a:prstGeom prst="ellipse">
              <a:avLst/>
            </a:prstGeom>
            <a:solidFill>
              <a:srgbClr val="F67031"/>
            </a:solidFill>
            <a:ln>
              <a:noFill/>
            </a:ln>
          </p:spPr>
          <p:txBody>
            <a:bodyPr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Clr>
                  <a:schemeClr val="dk1"/>
                </a:buClr>
                <a:buSzPct val="110000"/>
                <a:buFont typeface="Arial"/>
                <a:buNone/>
              </a:pPr>
              <a:r>
                <a:rPr lang="en" sz="1000">
                  <a:solidFill>
                    <a:srgbClr val="FFFFFF"/>
                  </a:solidFill>
                  <a:latin typeface="Nunito Sans"/>
                  <a:ea typeface="Nunito Sans"/>
                  <a:cs typeface="Nunito Sans"/>
                  <a:sym typeface="Nunito Sans"/>
                </a:rPr>
                <a:t>Item 2</a:t>
              </a:r>
            </a:p>
          </p:txBody>
        </p:sp>
        <p:sp>
          <p:nvSpPr>
            <p:cNvPr id="253" name="Shape 253"/>
            <p:cNvSpPr/>
            <p:nvPr/>
          </p:nvSpPr>
          <p:spPr>
            <a:xfrm>
              <a:off x="3618600" y="2887050"/>
              <a:ext cx="1906800" cy="1906800"/>
            </a:xfrm>
            <a:prstGeom prst="ellipse">
              <a:avLst/>
            </a:prstGeom>
            <a:solidFill>
              <a:srgbClr val="CC4125"/>
            </a:solidFill>
            <a:ln>
              <a:noFill/>
            </a:ln>
          </p:spPr>
          <p:txBody>
            <a:bodyPr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r>
                <a:rPr lang="en" sz="1000">
                  <a:solidFill>
                    <a:srgbClr val="FFFFFF"/>
                  </a:solidFill>
                  <a:latin typeface="Nunito Sans"/>
                  <a:ea typeface="Nunito Sans"/>
                  <a:cs typeface="Nunito Sans"/>
                  <a:sym typeface="Nunito Sans"/>
                </a:rPr>
                <a:t>Item 3</a:t>
              </a:r>
            </a:p>
          </p:txBody>
        </p:sp>
        <p:sp>
          <p:nvSpPr>
            <p:cNvPr id="254" name="Shape 254"/>
            <p:cNvSpPr/>
            <p:nvPr/>
          </p:nvSpPr>
          <p:spPr>
            <a:xfrm>
              <a:off x="5983750" y="2887050"/>
              <a:ext cx="1906800" cy="1906800"/>
            </a:xfrm>
            <a:prstGeom prst="ellipse">
              <a:avLst/>
            </a:prstGeom>
            <a:solidFill>
              <a:srgbClr val="ED0036"/>
            </a:solidFill>
            <a:ln>
              <a:noFill/>
            </a:ln>
          </p:spPr>
          <p:txBody>
            <a:bodyPr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r>
                <a:rPr lang="en" sz="1000">
                  <a:solidFill>
                    <a:srgbClr val="FFFFFF"/>
                  </a:solidFill>
                  <a:latin typeface="Nunito Sans"/>
                  <a:ea typeface="Nunito Sans"/>
                  <a:cs typeface="Nunito Sans"/>
                  <a:sym typeface="Nunito Sans"/>
                </a:rPr>
                <a:t>Item 4</a:t>
              </a:r>
            </a:p>
          </p:txBody>
        </p:sp>
      </p:grpSp>
      <p:sp>
        <p:nvSpPr>
          <p:cNvPr id="255" name="Shape 255"/>
          <p:cNvSpPr/>
          <p:nvPr/>
        </p:nvSpPr>
        <p:spPr>
          <a:xfrm>
            <a:off x="4701175" y="1518350"/>
            <a:ext cx="2106600" cy="2106600"/>
          </a:xfrm>
          <a:prstGeom prst="ellipse">
            <a:avLst/>
          </a:prstGeom>
          <a:solidFill>
            <a:srgbClr val="FFFFFF"/>
          </a:solidFill>
          <a:ln>
            <a:noFill/>
          </a:ln>
        </p:spPr>
        <p:txBody>
          <a:bodyPr lIns="91425" tIns="91425" rIns="91425" bIns="91425" anchor="ctr" anchorCtr="0">
            <a:noAutofit/>
          </a:bodyPr>
          <a:lstStyle/>
          <a:p>
            <a:pPr lvl="0" algn="ctr" rtl="0">
              <a:spcBef>
                <a:spcPts val="0"/>
              </a:spcBef>
              <a:buNone/>
            </a:pPr>
            <a:r>
              <a:rPr lang="en">
                <a:solidFill>
                  <a:srgbClr val="666666"/>
                </a:solidFill>
                <a:latin typeface="Nunito Sans"/>
                <a:ea typeface="Nunito Sans"/>
                <a:cs typeface="Nunito Sans"/>
                <a:sym typeface="Nunito Sans"/>
              </a:rPr>
              <a:t>THE</a:t>
            </a:r>
          </a:p>
          <a:p>
            <a:pPr lvl="0" algn="ctr">
              <a:spcBef>
                <a:spcPts val="0"/>
              </a:spcBef>
              <a:buNone/>
            </a:pPr>
            <a:r>
              <a:rPr lang="en">
                <a:solidFill>
                  <a:srgbClr val="666666"/>
                </a:solidFill>
                <a:latin typeface="Nunito Sans"/>
                <a:ea typeface="Nunito Sans"/>
                <a:cs typeface="Nunito Sans"/>
                <a:sym typeface="Nunito Sans"/>
              </a:rPr>
              <a:t>CONCEPT</a:t>
            </a:r>
          </a:p>
        </p:txBody>
      </p:sp>
      <p:sp>
        <p:nvSpPr>
          <p:cNvPr id="256" name="Shape 256"/>
          <p:cNvSpPr/>
          <p:nvPr/>
        </p:nvSpPr>
        <p:spPr>
          <a:xfrm>
            <a:off x="4840050" y="1651475"/>
            <a:ext cx="1829100" cy="1829100"/>
          </a:xfrm>
          <a:prstGeom prst="donut">
            <a:avLst>
              <a:gd name="adj" fmla="val 11468"/>
            </a:avLst>
          </a:prstGeom>
          <a:solidFill>
            <a:srgbClr val="EFEFEF"/>
          </a:solidFill>
          <a:ln>
            <a:noFill/>
          </a:ln>
        </p:spPr>
        <p:txBody>
          <a:bodyPr lIns="91425" tIns="91425" rIns="91425" bIns="91425" anchor="ctr" anchorCtr="0">
            <a:noAutofit/>
          </a:bodyPr>
          <a:lstStyle/>
          <a:p>
            <a:pPr lvl="0">
              <a:spcBef>
                <a:spcPts val="0"/>
              </a:spcBef>
              <a:buNone/>
            </a:pPr>
            <a:endParaRPr/>
          </a:p>
        </p:txBody>
      </p:sp>
      <p:grpSp>
        <p:nvGrpSpPr>
          <p:cNvPr id="257" name="Shape 257"/>
          <p:cNvGrpSpPr/>
          <p:nvPr/>
        </p:nvGrpSpPr>
        <p:grpSpPr>
          <a:xfrm>
            <a:off x="6789409" y="3442823"/>
            <a:ext cx="304008" cy="326513"/>
            <a:chOff x="616425" y="2329600"/>
            <a:chExt cx="361700" cy="388475"/>
          </a:xfrm>
        </p:grpSpPr>
        <p:sp>
          <p:nvSpPr>
            <p:cNvPr id="258" name="Shape 258"/>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6" name="Shape 266"/>
          <p:cNvGrpSpPr/>
          <p:nvPr/>
        </p:nvGrpSpPr>
        <p:grpSpPr>
          <a:xfrm>
            <a:off x="4411981" y="3472328"/>
            <a:ext cx="397136" cy="305017"/>
            <a:chOff x="568950" y="3686775"/>
            <a:chExt cx="472500" cy="362900"/>
          </a:xfrm>
        </p:grpSpPr>
        <p:sp>
          <p:nvSpPr>
            <p:cNvPr id="267" name="Shape 26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9" name="Shape 26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70" name="Shape 270"/>
          <p:cNvGrpSpPr/>
          <p:nvPr/>
        </p:nvGrpSpPr>
        <p:grpSpPr>
          <a:xfrm>
            <a:off x="6775077" y="1071253"/>
            <a:ext cx="332669" cy="332669"/>
            <a:chOff x="6649150" y="309350"/>
            <a:chExt cx="395800" cy="395800"/>
          </a:xfrm>
        </p:grpSpPr>
        <p:sp>
          <p:nvSpPr>
            <p:cNvPr id="271" name="Shape 271"/>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2" name="Shape 282"/>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3" name="Shape 293"/>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94" name="Shape 294"/>
          <p:cNvGrpSpPr/>
          <p:nvPr/>
        </p:nvGrpSpPr>
        <p:grpSpPr>
          <a:xfrm>
            <a:off x="4502566" y="1066398"/>
            <a:ext cx="215966" cy="342398"/>
            <a:chOff x="6718575" y="2318625"/>
            <a:chExt cx="256950" cy="407375"/>
          </a:xfrm>
        </p:grpSpPr>
        <p:sp>
          <p:nvSpPr>
            <p:cNvPr id="295" name="Shape 29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7" name="Shape 29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8" name="Shape 29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9" name="Shape 29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0" name="Shape 30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1" name="Shape 30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2" name="Shape 30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rtl="0">
              <a:spcBef>
                <a:spcPts val="0"/>
              </a:spcBef>
              <a:buNone/>
            </a:pPr>
            <a:r>
              <a:rPr lang="en"/>
              <a:t>And tables to compare data</a:t>
            </a:r>
          </a:p>
        </p:txBody>
      </p:sp>
      <p:graphicFrame>
        <p:nvGraphicFramePr>
          <p:cNvPr id="308" name="Shape 308"/>
          <p:cNvGraphicFramePr/>
          <p:nvPr/>
        </p:nvGraphicFramePr>
        <p:xfrm>
          <a:off x="3180700" y="2094606"/>
          <a:ext cx="5442600" cy="2412800"/>
        </p:xfrm>
        <a:graphic>
          <a:graphicData uri="http://schemas.openxmlformats.org/drawingml/2006/table">
            <a:tbl>
              <a:tblPr>
                <a:noFill/>
                <a:tableStyleId>{2B8289E1-3CD2-4E59-965F-6BC024703756}</a:tableStyleId>
              </a:tblPr>
              <a:tblGrid>
                <a:gridCol w="1360650"/>
                <a:gridCol w="1360650"/>
                <a:gridCol w="1360650"/>
                <a:gridCol w="1360650"/>
              </a:tblGrid>
              <a:tr h="603200">
                <a:tc>
                  <a:txBody>
                    <a:bodyPr/>
                    <a:lstStyle/>
                    <a:p>
                      <a:pPr lvl="0">
                        <a:spcBef>
                          <a:spcPts val="0"/>
                        </a:spcBef>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a:solidFill>
                            <a:srgbClr val="666666"/>
                          </a:solidFill>
                          <a:latin typeface="Nunito Sans"/>
                          <a:ea typeface="Nunito Sans"/>
                          <a:cs typeface="Nunito Sans"/>
                          <a:sym typeface="Nunito Sans"/>
                        </a:rPr>
                        <a:t>A</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a:solidFill>
                            <a:srgbClr val="666666"/>
                          </a:solidFill>
                          <a:latin typeface="Nunito Sans"/>
                          <a:ea typeface="Nunito Sans"/>
                          <a:cs typeface="Nunito Sans"/>
                          <a:sym typeface="Nunito Sans"/>
                        </a:rPr>
                        <a:t>B</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a:solidFill>
                            <a:srgbClr val="666666"/>
                          </a:solidFill>
                          <a:latin typeface="Nunito Sans"/>
                          <a:ea typeface="Nunito Sans"/>
                          <a:cs typeface="Nunito Sans"/>
                          <a:sym typeface="Nunito Sans"/>
                        </a:rPr>
                        <a:t>C</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r h="603200">
                <a:tc>
                  <a:txBody>
                    <a:bodyPr/>
                    <a:lstStyle/>
                    <a:p>
                      <a:pPr lvl="0" algn="r">
                        <a:spcBef>
                          <a:spcPts val="0"/>
                        </a:spcBef>
                        <a:buNone/>
                      </a:pPr>
                      <a:r>
                        <a:rPr lang="en" sz="1100">
                          <a:solidFill>
                            <a:srgbClr val="666666"/>
                          </a:solidFill>
                          <a:latin typeface="Nunito Sans"/>
                          <a:ea typeface="Nunito Sans"/>
                          <a:cs typeface="Nunito Sans"/>
                          <a:sym typeface="Nunito Sans"/>
                        </a:rPr>
                        <a:t>Yellow</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a:solidFill>
                            <a:srgbClr val="F67031"/>
                          </a:solidFill>
                          <a:latin typeface="Nunito Sans"/>
                          <a:ea typeface="Nunito Sans"/>
                          <a:cs typeface="Nunito Sans"/>
                          <a:sym typeface="Nunito Sans"/>
                        </a:rPr>
                        <a:t>10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a:solidFill>
                            <a:srgbClr val="F67031"/>
                          </a:solidFill>
                          <a:latin typeface="Nunito Sans"/>
                          <a:ea typeface="Nunito Sans"/>
                          <a:cs typeface="Nunito Sans"/>
                          <a:sym typeface="Nunito Sans"/>
                        </a:rPr>
                        <a:t>20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a:solidFill>
                            <a:srgbClr val="F67031"/>
                          </a:solidFill>
                          <a:latin typeface="Nunito Sans"/>
                          <a:ea typeface="Nunito Sans"/>
                          <a:cs typeface="Nunito Sans"/>
                          <a:sym typeface="Nunito Sans"/>
                        </a:rPr>
                        <a:t>7</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03200">
                <a:tc>
                  <a:txBody>
                    <a:bodyPr/>
                    <a:lstStyle/>
                    <a:p>
                      <a:pPr lvl="0" algn="r">
                        <a:spcBef>
                          <a:spcPts val="0"/>
                        </a:spcBef>
                        <a:buNone/>
                      </a:pPr>
                      <a:r>
                        <a:rPr lang="en" sz="1100">
                          <a:solidFill>
                            <a:srgbClr val="666666"/>
                          </a:solidFill>
                          <a:latin typeface="Nunito Sans"/>
                          <a:ea typeface="Nunito Sans"/>
                          <a:cs typeface="Nunito Sans"/>
                          <a:sym typeface="Nunito Sans"/>
                        </a:rPr>
                        <a:t>Blue</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b="1">
                          <a:solidFill>
                            <a:srgbClr val="F67031"/>
                          </a:solidFill>
                          <a:latin typeface="Nunito Sans"/>
                          <a:ea typeface="Nunito Sans"/>
                          <a:cs typeface="Nunito Sans"/>
                          <a:sym typeface="Nunito Sans"/>
                        </a:rPr>
                        <a:t>30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b="1">
                          <a:solidFill>
                            <a:srgbClr val="F67031"/>
                          </a:solidFill>
                          <a:latin typeface="Nunito Sans"/>
                          <a:ea typeface="Nunito Sans"/>
                          <a:cs typeface="Nunito Sans"/>
                          <a:sym typeface="Nunito Sans"/>
                        </a:rPr>
                        <a:t>15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b="1">
                          <a:solidFill>
                            <a:srgbClr val="F67031"/>
                          </a:solidFill>
                          <a:latin typeface="Nunito Sans"/>
                          <a:ea typeface="Nunito Sans"/>
                          <a:cs typeface="Nunito Sans"/>
                          <a:sym typeface="Nunito Sans"/>
                        </a:rPr>
                        <a:t>10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r>
              <a:tr h="603200">
                <a:tc>
                  <a:txBody>
                    <a:bodyPr/>
                    <a:lstStyle/>
                    <a:p>
                      <a:pPr lvl="0" algn="r" rtl="0">
                        <a:spcBef>
                          <a:spcPts val="0"/>
                        </a:spcBef>
                        <a:buNone/>
                      </a:pPr>
                      <a:r>
                        <a:rPr lang="en" sz="1100">
                          <a:solidFill>
                            <a:srgbClr val="666666"/>
                          </a:solidFill>
                          <a:latin typeface="Nunito Sans"/>
                          <a:ea typeface="Nunito Sans"/>
                          <a:cs typeface="Nunito Sans"/>
                          <a:sym typeface="Nunito Sans"/>
                        </a:rPr>
                        <a:t>Orange</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lvl="0" algn="ctr" rtl="0">
                        <a:spcBef>
                          <a:spcPts val="0"/>
                        </a:spcBef>
                        <a:buNone/>
                      </a:pPr>
                      <a:r>
                        <a:rPr lang="en" b="1">
                          <a:solidFill>
                            <a:srgbClr val="F67031"/>
                          </a:solidFill>
                          <a:latin typeface="Nunito Sans"/>
                          <a:ea typeface="Nunito Sans"/>
                          <a:cs typeface="Nunito Sans"/>
                          <a:sym typeface="Nunito Sans"/>
                        </a:rPr>
                        <a:t>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lvl="0" algn="ctr" rtl="0">
                        <a:spcBef>
                          <a:spcPts val="0"/>
                        </a:spcBef>
                        <a:buNone/>
                      </a:pPr>
                      <a:r>
                        <a:rPr lang="en" b="1">
                          <a:solidFill>
                            <a:srgbClr val="F67031"/>
                          </a:solidFill>
                          <a:latin typeface="Nunito Sans"/>
                          <a:ea typeface="Nunito Sans"/>
                          <a:cs typeface="Nunito Sans"/>
                          <a:sym typeface="Nunito Sans"/>
                        </a:rPr>
                        <a:t>24</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lvl="0" algn="ctr" rtl="0">
                        <a:spcBef>
                          <a:spcPts val="0"/>
                        </a:spcBef>
                        <a:buNone/>
                      </a:pPr>
                      <a:r>
                        <a:rPr lang="en" b="1">
                          <a:solidFill>
                            <a:srgbClr val="F67031"/>
                          </a:solidFill>
                          <a:latin typeface="Nunito Sans"/>
                          <a:ea typeface="Nunito Sans"/>
                          <a:cs typeface="Nunito Sans"/>
                          <a:sym typeface="Nunito Sans"/>
                        </a:rPr>
                        <a:t>16</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r>
            </a:tbl>
          </a:graphicData>
        </a:graphic>
      </p:graphicFrame>
      <p:sp>
        <p:nvSpPr>
          <p:cNvPr id="309" name="Shape 3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44</a:t>
            </a:fld>
            <a:endParaRPr lang="en"/>
          </a:p>
        </p:txBody>
      </p:sp>
      <p:sp>
        <p:nvSpPr>
          <p:cNvPr id="310" name="Shape 310"/>
          <p:cNvSpPr txBox="1">
            <a:spLocks noGrp="1"/>
          </p:cNvSpPr>
          <p:nvPr>
            <p:ph type="body" idx="1"/>
          </p:nvPr>
        </p:nvSpPr>
        <p:spPr>
          <a:xfrm>
            <a:off x="3090625" y="575500"/>
            <a:ext cx="5596200" cy="1059000"/>
          </a:xfrm>
          <a:prstGeom prst="rect">
            <a:avLst/>
          </a:prstGeom>
        </p:spPr>
        <p:txBody>
          <a:bodyPr lIns="91425" tIns="91425" rIns="91425" bIns="91425" anchor="t" anchorCtr="0">
            <a:noAutofit/>
          </a:bodyPr>
          <a:lstStyle/>
          <a:p>
            <a:pPr lvl="0">
              <a:spcBef>
                <a:spcPts val="0"/>
              </a:spcBef>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p:nvPr/>
        </p:nvSpPr>
        <p:spPr>
          <a:xfrm>
            <a:off x="2806424" y="1079309"/>
            <a:ext cx="6265783" cy="2984880"/>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lIns="91425" tIns="91425" rIns="91425" bIns="91425" anchor="ctr" anchorCtr="0">
            <a:noAutofit/>
          </a:bodyPr>
          <a:lstStyle/>
          <a:p>
            <a:pPr lvl="0">
              <a:spcBef>
                <a:spcPts val="0"/>
              </a:spcBef>
              <a:buNone/>
            </a:pPr>
            <a:endParaRPr/>
          </a:p>
        </p:txBody>
      </p:sp>
      <p:sp>
        <p:nvSpPr>
          <p:cNvPr id="316" name="Shape 316"/>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rtl="0">
              <a:spcBef>
                <a:spcPts val="0"/>
              </a:spcBef>
              <a:buNone/>
            </a:pPr>
            <a:r>
              <a:rPr lang="en"/>
              <a:t>Maps</a:t>
            </a:r>
          </a:p>
        </p:txBody>
      </p:sp>
      <p:sp>
        <p:nvSpPr>
          <p:cNvPr id="317" name="Shape 317"/>
          <p:cNvSpPr/>
          <p:nvPr/>
        </p:nvSpPr>
        <p:spPr>
          <a:xfrm>
            <a:off x="3976809" y="1659059"/>
            <a:ext cx="649200" cy="202500"/>
          </a:xfrm>
          <a:prstGeom prst="wedgeRectCallout">
            <a:avLst>
              <a:gd name="adj1" fmla="val -21428"/>
              <a:gd name="adj2" fmla="val 84287"/>
            </a:avLst>
          </a:prstGeom>
          <a:solidFill>
            <a:srgbClr val="666666"/>
          </a:solidFill>
          <a:ln>
            <a:noFill/>
          </a:ln>
        </p:spPr>
        <p:txBody>
          <a:bodyPr lIns="91425" tIns="91425" rIns="91425" bIns="91425" anchor="ctr" anchorCtr="0">
            <a:noAutofit/>
          </a:bodyPr>
          <a:lstStyle/>
          <a:p>
            <a:pPr lvl="0">
              <a:spcBef>
                <a:spcPts val="0"/>
              </a:spcBef>
              <a:buNone/>
            </a:pPr>
            <a:r>
              <a:rPr lang="en" sz="800">
                <a:solidFill>
                  <a:srgbClr val="FFFFFF"/>
                </a:solidFill>
                <a:latin typeface="Nunito Sans"/>
                <a:ea typeface="Nunito Sans"/>
                <a:cs typeface="Nunito Sans"/>
                <a:sym typeface="Nunito Sans"/>
              </a:rPr>
              <a:t>our office</a:t>
            </a:r>
          </a:p>
        </p:txBody>
      </p:sp>
      <p:sp>
        <p:nvSpPr>
          <p:cNvPr id="318" name="Shape 31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45</a:t>
            </a:fld>
            <a:endParaRPr lang="en">
              <a:solidFill>
                <a:srgbClr val="FFFFFF"/>
              </a:solidFill>
            </a:endParaRPr>
          </a:p>
        </p:txBody>
      </p:sp>
      <p:sp>
        <p:nvSpPr>
          <p:cNvPr id="319" name="Shape 319"/>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None/>
            </a:pPr>
            <a:r>
              <a:rPr lang="en"/>
              <a:t>The word "map" comes from the medieval Latin Mappa mundi, wherein mappa meant napkin or cloth and mundi the world.</a:t>
            </a:r>
          </a:p>
        </p:txBody>
      </p:sp>
      <p:sp>
        <p:nvSpPr>
          <p:cNvPr id="320" name="Shape 320"/>
          <p:cNvSpPr/>
          <p:nvPr/>
        </p:nvSpPr>
        <p:spPr>
          <a:xfrm>
            <a:off x="3384650" y="2197325"/>
            <a:ext cx="69300" cy="69300"/>
          </a:xfrm>
          <a:prstGeom prst="ellipse">
            <a:avLst/>
          </a:prstGeom>
          <a:solidFill>
            <a:srgbClr val="666666"/>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a:off x="4678125" y="3182400"/>
            <a:ext cx="69300" cy="69300"/>
          </a:xfrm>
          <a:prstGeom prst="ellipse">
            <a:avLst/>
          </a:prstGeom>
          <a:solidFill>
            <a:srgbClr val="666666"/>
          </a:solidFill>
          <a:ln>
            <a:noFill/>
          </a:ln>
        </p:spPr>
        <p:txBody>
          <a:bodyPr lIns="91425" tIns="91425" rIns="91425" bIns="91425" anchor="ctr" anchorCtr="0">
            <a:noAutofit/>
          </a:bodyPr>
          <a:lstStyle/>
          <a:p>
            <a:pPr lvl="0">
              <a:spcBef>
                <a:spcPts val="0"/>
              </a:spcBef>
              <a:buNone/>
            </a:pPr>
            <a:endParaRPr/>
          </a:p>
        </p:txBody>
      </p:sp>
      <p:sp>
        <p:nvSpPr>
          <p:cNvPr id="322" name="Shape 322"/>
          <p:cNvSpPr/>
          <p:nvPr/>
        </p:nvSpPr>
        <p:spPr>
          <a:xfrm>
            <a:off x="5408775" y="1901139"/>
            <a:ext cx="69300" cy="69300"/>
          </a:xfrm>
          <a:prstGeom prst="ellipse">
            <a:avLst/>
          </a:prstGeom>
          <a:solidFill>
            <a:srgbClr val="666666"/>
          </a:solidFill>
          <a:ln>
            <a:noFill/>
          </a:ln>
        </p:spPr>
        <p:txBody>
          <a:bodyPr lIns="91425" tIns="91425" rIns="91425" bIns="91425" anchor="ctr" anchorCtr="0">
            <a:noAutofit/>
          </a:bodyPr>
          <a:lstStyle/>
          <a:p>
            <a:pPr lvl="0">
              <a:spcBef>
                <a:spcPts val="0"/>
              </a:spcBef>
              <a:buNone/>
            </a:pPr>
            <a:endParaRPr/>
          </a:p>
        </p:txBody>
      </p:sp>
      <p:sp>
        <p:nvSpPr>
          <p:cNvPr id="323" name="Shape 323"/>
          <p:cNvSpPr/>
          <p:nvPr/>
        </p:nvSpPr>
        <p:spPr>
          <a:xfrm>
            <a:off x="5962075" y="3556575"/>
            <a:ext cx="69300" cy="69300"/>
          </a:xfrm>
          <a:prstGeom prst="ellipse">
            <a:avLst/>
          </a:prstGeom>
          <a:solidFill>
            <a:srgbClr val="666666"/>
          </a:solidFill>
          <a:ln>
            <a:noFill/>
          </a:ln>
        </p:spPr>
        <p:txBody>
          <a:bodyPr lIns="91425" tIns="91425" rIns="91425" bIns="91425" anchor="ctr" anchorCtr="0">
            <a:noAutofit/>
          </a:bodyPr>
          <a:lstStyle/>
          <a:p>
            <a:pPr lvl="0">
              <a:spcBef>
                <a:spcPts val="0"/>
              </a:spcBef>
              <a:buNone/>
            </a:pPr>
            <a:endParaRPr/>
          </a:p>
        </p:txBody>
      </p:sp>
      <p:sp>
        <p:nvSpPr>
          <p:cNvPr id="324" name="Shape 324"/>
          <p:cNvSpPr/>
          <p:nvPr/>
        </p:nvSpPr>
        <p:spPr>
          <a:xfrm>
            <a:off x="7641075" y="2298075"/>
            <a:ext cx="69300" cy="69300"/>
          </a:xfrm>
          <a:prstGeom prst="ellipse">
            <a:avLst/>
          </a:prstGeom>
          <a:solidFill>
            <a:srgbClr val="666666"/>
          </a:solidFill>
          <a:ln>
            <a:noFill/>
          </a:ln>
        </p:spPr>
        <p:txBody>
          <a:bodyPr lIns="91425" tIns="91425" rIns="91425" bIns="91425" anchor="ctr" anchorCtr="0">
            <a:noAutofit/>
          </a:bodyPr>
          <a:lstStyle/>
          <a:p>
            <a:pPr lvl="0">
              <a:spcBef>
                <a:spcPts val="0"/>
              </a:spcBef>
              <a:buNone/>
            </a:pPr>
            <a:endParaRPr/>
          </a:p>
        </p:txBody>
      </p:sp>
      <p:sp>
        <p:nvSpPr>
          <p:cNvPr id="325" name="Shape 325"/>
          <p:cNvSpPr/>
          <p:nvPr/>
        </p:nvSpPr>
        <p:spPr>
          <a:xfrm>
            <a:off x="8101850" y="3625875"/>
            <a:ext cx="69300" cy="69300"/>
          </a:xfrm>
          <a:prstGeom prst="ellipse">
            <a:avLst/>
          </a:prstGeom>
          <a:solidFill>
            <a:srgbClr val="666666"/>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ctrTitle" idx="4294967295"/>
          </p:nvPr>
        </p:nvSpPr>
        <p:spPr>
          <a:xfrm>
            <a:off x="685800" y="1964342"/>
            <a:ext cx="7772400" cy="1159800"/>
          </a:xfrm>
          <a:prstGeom prst="rect">
            <a:avLst/>
          </a:prstGeom>
        </p:spPr>
        <p:txBody>
          <a:bodyPr lIns="91425" tIns="91425" rIns="91425" bIns="91425" anchor="t" anchorCtr="0">
            <a:noAutofit/>
          </a:bodyPr>
          <a:lstStyle/>
          <a:p>
            <a:pPr lvl="0" algn="ctr" rtl="0">
              <a:spcBef>
                <a:spcPts val="0"/>
              </a:spcBef>
              <a:buNone/>
            </a:pPr>
            <a:r>
              <a:rPr lang="en" sz="6000" b="1"/>
              <a:t>89,526,124</a:t>
            </a:r>
          </a:p>
        </p:txBody>
      </p:sp>
      <p:sp>
        <p:nvSpPr>
          <p:cNvPr id="331" name="Shape 331"/>
          <p:cNvSpPr txBox="1">
            <a:spLocks noGrp="1"/>
          </p:cNvSpPr>
          <p:nvPr>
            <p:ph type="subTitle" idx="4294967295"/>
          </p:nvPr>
        </p:nvSpPr>
        <p:spPr>
          <a:xfrm>
            <a:off x="685800" y="2916253"/>
            <a:ext cx="7772400" cy="784800"/>
          </a:xfrm>
          <a:prstGeom prst="rect">
            <a:avLst/>
          </a:prstGeom>
        </p:spPr>
        <p:txBody>
          <a:bodyPr lIns="91425" tIns="91425" rIns="91425" bIns="91425" anchor="t" anchorCtr="0">
            <a:noAutofit/>
          </a:bodyPr>
          <a:lstStyle/>
          <a:p>
            <a:pPr lvl="0" algn="ctr" rtl="0">
              <a:spcBef>
                <a:spcPts val="0"/>
              </a:spcBef>
              <a:buNone/>
            </a:pPr>
            <a:r>
              <a:rPr lang="en">
                <a:solidFill>
                  <a:srgbClr val="FFFFFF"/>
                </a:solidFill>
              </a:rPr>
              <a:t>Whoa! That’s a big number, aren’t you proud?</a:t>
            </a:r>
          </a:p>
        </p:txBody>
      </p:sp>
      <p:sp>
        <p:nvSpPr>
          <p:cNvPr id="332" name="Shape 33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46</a:t>
            </a:fld>
            <a:endParaRPr lang="en"/>
          </a:p>
        </p:txBody>
      </p:sp>
      <p:grpSp>
        <p:nvGrpSpPr>
          <p:cNvPr id="333" name="Shape 333"/>
          <p:cNvGrpSpPr/>
          <p:nvPr/>
        </p:nvGrpSpPr>
        <p:grpSpPr>
          <a:xfrm>
            <a:off x="4193157" y="1338806"/>
            <a:ext cx="757692" cy="549893"/>
            <a:chOff x="3932350" y="3714775"/>
            <a:chExt cx="439650" cy="319075"/>
          </a:xfrm>
        </p:grpSpPr>
        <p:sp>
          <p:nvSpPr>
            <p:cNvPr id="334" name="Shape 334"/>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5" name="Shape 335"/>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CCCCCC"/>
                </a:solidFill>
              </a:rPr>
              <a:t>47</a:t>
            </a:fld>
            <a:endParaRPr lang="en">
              <a:solidFill>
                <a:srgbClr val="CCCCCC"/>
              </a:solidFill>
            </a:endParaRPr>
          </a:p>
        </p:txBody>
      </p:sp>
      <p:sp>
        <p:nvSpPr>
          <p:cNvPr id="344" name="Shape 344"/>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And even more numbers</a:t>
            </a:r>
          </a:p>
        </p:txBody>
      </p:sp>
      <p:sp>
        <p:nvSpPr>
          <p:cNvPr id="345" name="Shape 345"/>
          <p:cNvSpPr txBox="1">
            <a:spLocks noGrp="1"/>
          </p:cNvSpPr>
          <p:nvPr>
            <p:ph type="ctrTitle" idx="4294967295"/>
          </p:nvPr>
        </p:nvSpPr>
        <p:spPr>
          <a:xfrm>
            <a:off x="3400100" y="545954"/>
            <a:ext cx="5058000" cy="1268700"/>
          </a:xfrm>
          <a:prstGeom prst="rect">
            <a:avLst/>
          </a:prstGeom>
          <a:solidFill>
            <a:srgbClr val="FFA400"/>
          </a:solidFill>
        </p:spPr>
        <p:txBody>
          <a:bodyPr lIns="91425" tIns="91425" rIns="91425" bIns="91425" anchor="ctr" anchorCtr="0">
            <a:noAutofit/>
          </a:bodyPr>
          <a:lstStyle/>
          <a:p>
            <a:pPr lvl="0" algn="l" rtl="0">
              <a:lnSpc>
                <a:spcPct val="100000"/>
              </a:lnSpc>
              <a:spcBef>
                <a:spcPts val="0"/>
              </a:spcBef>
              <a:buNone/>
            </a:pPr>
            <a:r>
              <a:rPr lang="en" sz="3600" b="1"/>
              <a:t>89,526,124$</a:t>
            </a:r>
          </a:p>
          <a:p>
            <a:pPr lvl="0" rtl="0">
              <a:lnSpc>
                <a:spcPct val="100000"/>
              </a:lnSpc>
              <a:spcBef>
                <a:spcPts val="600"/>
              </a:spcBef>
              <a:buClr>
                <a:schemeClr val="dk1"/>
              </a:buClr>
              <a:buSzPct val="78571"/>
              <a:buFont typeface="Arial"/>
              <a:buNone/>
            </a:pPr>
            <a:r>
              <a:rPr lang="en" sz="1400"/>
              <a:t>That’s a lot of money</a:t>
            </a:r>
          </a:p>
        </p:txBody>
      </p:sp>
      <p:sp>
        <p:nvSpPr>
          <p:cNvPr id="346" name="Shape 346"/>
          <p:cNvSpPr txBox="1">
            <a:spLocks noGrp="1"/>
          </p:cNvSpPr>
          <p:nvPr>
            <p:ph type="ctrTitle" idx="4294967295"/>
          </p:nvPr>
        </p:nvSpPr>
        <p:spPr>
          <a:xfrm>
            <a:off x="3400100" y="1902136"/>
            <a:ext cx="5058000" cy="1268700"/>
          </a:xfrm>
          <a:prstGeom prst="rect">
            <a:avLst/>
          </a:prstGeom>
          <a:solidFill>
            <a:srgbClr val="F67031"/>
          </a:solidFill>
        </p:spPr>
        <p:txBody>
          <a:bodyPr lIns="91425" tIns="91425" rIns="91425" bIns="91425" anchor="ctr" anchorCtr="0">
            <a:noAutofit/>
          </a:bodyPr>
          <a:lstStyle/>
          <a:p>
            <a:pPr lvl="0" rtl="0">
              <a:spcBef>
                <a:spcPts val="0"/>
              </a:spcBef>
              <a:buNone/>
            </a:pPr>
            <a:r>
              <a:rPr lang="en" sz="3600" b="1"/>
              <a:t>185,244 users</a:t>
            </a:r>
          </a:p>
          <a:p>
            <a:pPr lvl="0" rtl="0">
              <a:spcBef>
                <a:spcPts val="600"/>
              </a:spcBef>
              <a:buClr>
                <a:schemeClr val="dk1"/>
              </a:buClr>
              <a:buSzPct val="78571"/>
              <a:buFont typeface="Arial"/>
              <a:buNone/>
            </a:pPr>
            <a:r>
              <a:rPr lang="en" sz="1400"/>
              <a:t>And a lot of users</a:t>
            </a:r>
          </a:p>
        </p:txBody>
      </p:sp>
      <p:sp>
        <p:nvSpPr>
          <p:cNvPr id="347" name="Shape 347"/>
          <p:cNvSpPr txBox="1">
            <a:spLocks noGrp="1"/>
          </p:cNvSpPr>
          <p:nvPr>
            <p:ph type="ctrTitle" idx="4294967295"/>
          </p:nvPr>
        </p:nvSpPr>
        <p:spPr>
          <a:xfrm>
            <a:off x="3400100" y="3258326"/>
            <a:ext cx="5058000" cy="1268699"/>
          </a:xfrm>
          <a:prstGeom prst="rect">
            <a:avLst/>
          </a:prstGeom>
          <a:solidFill>
            <a:srgbClr val="ED0036"/>
          </a:solidFill>
        </p:spPr>
        <p:txBody>
          <a:bodyPr lIns="91425" tIns="91425" rIns="91425" bIns="91425" anchor="ctr" anchorCtr="0">
            <a:noAutofit/>
          </a:bodyPr>
          <a:lstStyle/>
          <a:p>
            <a:pPr lvl="0" rtl="0">
              <a:spcBef>
                <a:spcPts val="0"/>
              </a:spcBef>
              <a:buClr>
                <a:schemeClr val="dk1"/>
              </a:buClr>
              <a:buSzPct val="30555"/>
              <a:buFont typeface="Arial"/>
              <a:buNone/>
            </a:pPr>
            <a:r>
              <a:rPr lang="en" sz="3600" b="1"/>
              <a:t>100%</a:t>
            </a:r>
          </a:p>
          <a:p>
            <a:pPr lvl="0" rtl="0">
              <a:spcBef>
                <a:spcPts val="600"/>
              </a:spcBef>
              <a:buClr>
                <a:schemeClr val="dk1"/>
              </a:buClr>
              <a:buSzPct val="78571"/>
              <a:buFont typeface="Arial"/>
              <a:buNone/>
            </a:pPr>
            <a:r>
              <a:rPr lang="en" sz="1400"/>
              <a:t>Total success!</a:t>
            </a:r>
          </a:p>
        </p:txBody>
      </p:sp>
      <p:sp>
        <p:nvSpPr>
          <p:cNvPr id="348" name="Shape 348"/>
          <p:cNvSpPr/>
          <p:nvPr/>
        </p:nvSpPr>
        <p:spPr>
          <a:xfrm>
            <a:off x="7479933" y="2252269"/>
            <a:ext cx="539172" cy="568452"/>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49" name="Shape 349"/>
          <p:cNvGrpSpPr/>
          <p:nvPr/>
        </p:nvGrpSpPr>
        <p:grpSpPr>
          <a:xfrm>
            <a:off x="7458386" y="3618776"/>
            <a:ext cx="582243" cy="547800"/>
            <a:chOff x="5972700" y="2330200"/>
            <a:chExt cx="411625" cy="387275"/>
          </a:xfrm>
        </p:grpSpPr>
        <p:sp>
          <p:nvSpPr>
            <p:cNvPr id="350" name="Shape 35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52" name="Shape 352"/>
          <p:cNvGrpSpPr/>
          <p:nvPr/>
        </p:nvGrpSpPr>
        <p:grpSpPr>
          <a:xfrm>
            <a:off x="7415332" y="940852"/>
            <a:ext cx="668351" cy="513322"/>
            <a:chOff x="568950" y="3686775"/>
            <a:chExt cx="472500" cy="362900"/>
          </a:xfrm>
        </p:grpSpPr>
        <p:sp>
          <p:nvSpPr>
            <p:cNvPr id="353" name="Shape 35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rtl="0">
              <a:spcBef>
                <a:spcPts val="0"/>
              </a:spcBef>
              <a:buNone/>
            </a:pPr>
            <a:r>
              <a:rPr lang="en"/>
              <a:t>Our process is easy</a:t>
            </a:r>
          </a:p>
        </p:txBody>
      </p:sp>
      <p:sp>
        <p:nvSpPr>
          <p:cNvPr id="361" name="Shape 361"/>
          <p:cNvSpPr/>
          <p:nvPr/>
        </p:nvSpPr>
        <p:spPr>
          <a:xfrm>
            <a:off x="4662977" y="1743500"/>
            <a:ext cx="2424599" cy="1656600"/>
          </a:xfrm>
          <a:prstGeom prst="chevron">
            <a:avLst>
              <a:gd name="adj" fmla="val 29853"/>
            </a:avLst>
          </a:prstGeom>
          <a:solidFill>
            <a:srgbClr val="F67031"/>
          </a:solidFill>
          <a:ln>
            <a:noFill/>
          </a:ln>
        </p:spPr>
        <p:txBody>
          <a:bodyPr lIns="91425" tIns="91425" rIns="91425" bIns="91425" anchor="ctr" anchorCtr="0">
            <a:noAutofit/>
          </a:bodyPr>
          <a:lstStyle/>
          <a:p>
            <a:pPr lvl="0" algn="ctr">
              <a:spcBef>
                <a:spcPts val="0"/>
              </a:spcBef>
              <a:buNone/>
            </a:pPr>
            <a:r>
              <a:rPr lang="en">
                <a:solidFill>
                  <a:srgbClr val="FFFFFF"/>
                </a:solidFill>
                <a:latin typeface="Nunito Sans"/>
                <a:ea typeface="Nunito Sans"/>
                <a:cs typeface="Nunito Sans"/>
                <a:sym typeface="Nunito Sans"/>
              </a:rPr>
              <a:t>second</a:t>
            </a:r>
          </a:p>
        </p:txBody>
      </p:sp>
      <p:sp>
        <p:nvSpPr>
          <p:cNvPr id="362" name="Shape 36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48</a:t>
            </a:fld>
            <a:endParaRPr lang="en"/>
          </a:p>
        </p:txBody>
      </p:sp>
      <p:sp>
        <p:nvSpPr>
          <p:cNvPr id="363" name="Shape 363"/>
          <p:cNvSpPr/>
          <p:nvPr/>
        </p:nvSpPr>
        <p:spPr>
          <a:xfrm>
            <a:off x="6211314" y="1557400"/>
            <a:ext cx="2424600" cy="2028900"/>
          </a:xfrm>
          <a:prstGeom prst="chevron">
            <a:avLst>
              <a:gd name="adj" fmla="val 29853"/>
            </a:avLst>
          </a:prstGeom>
          <a:solidFill>
            <a:srgbClr val="ED0036">
              <a:alpha val="71540"/>
            </a:srgbClr>
          </a:solidFill>
          <a:ln>
            <a:noFill/>
          </a:ln>
        </p:spPr>
        <p:txBody>
          <a:bodyPr lIns="91425" tIns="91425" rIns="91425" bIns="91425" anchor="ctr" anchorCtr="0">
            <a:noAutofit/>
          </a:bodyPr>
          <a:lstStyle/>
          <a:p>
            <a:pPr lvl="0" algn="ctr">
              <a:spcBef>
                <a:spcPts val="0"/>
              </a:spcBef>
              <a:buNone/>
            </a:pPr>
            <a:r>
              <a:rPr lang="en">
                <a:solidFill>
                  <a:srgbClr val="FFFFFF"/>
                </a:solidFill>
                <a:latin typeface="Nunito Sans"/>
                <a:ea typeface="Nunito Sans"/>
                <a:cs typeface="Nunito Sans"/>
                <a:sym typeface="Nunito Sans"/>
              </a:rPr>
              <a:t>last</a:t>
            </a:r>
          </a:p>
        </p:txBody>
      </p:sp>
      <p:sp>
        <p:nvSpPr>
          <p:cNvPr id="364" name="Shape 364"/>
          <p:cNvSpPr/>
          <p:nvPr/>
        </p:nvSpPr>
        <p:spPr>
          <a:xfrm>
            <a:off x="2989550" y="1909250"/>
            <a:ext cx="2424600" cy="1325100"/>
          </a:xfrm>
          <a:prstGeom prst="chevron">
            <a:avLst>
              <a:gd name="adj" fmla="val 29853"/>
            </a:avLst>
          </a:prstGeom>
          <a:solidFill>
            <a:srgbClr val="FFA400">
              <a:alpha val="71540"/>
            </a:srgbClr>
          </a:solidFill>
          <a:ln>
            <a:noFill/>
          </a:ln>
        </p:spPr>
        <p:txBody>
          <a:bodyPr lIns="91425" tIns="91425" rIns="91425" bIns="91425" anchor="ctr" anchorCtr="0">
            <a:noAutofit/>
          </a:bodyPr>
          <a:lstStyle/>
          <a:p>
            <a:pPr lvl="0" algn="ctr" rtl="0">
              <a:spcBef>
                <a:spcPts val="0"/>
              </a:spcBef>
              <a:buNone/>
            </a:pPr>
            <a:r>
              <a:rPr lang="en">
                <a:solidFill>
                  <a:srgbClr val="FFFFFF"/>
                </a:solidFill>
                <a:latin typeface="Nunito Sans"/>
                <a:ea typeface="Nunito Sans"/>
                <a:cs typeface="Nunito Sans"/>
                <a:sym typeface="Nunito Sans"/>
              </a:rPr>
              <a:t>first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p:nvPr/>
        </p:nvSpPr>
        <p:spPr>
          <a:xfrm>
            <a:off x="5183312" y="632610"/>
            <a:ext cx="472800" cy="472800"/>
          </a:xfrm>
          <a:prstGeom prst="ellipse">
            <a:avLst/>
          </a:prstGeom>
          <a:solidFill>
            <a:srgbClr val="FFA400"/>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7063350" y="632610"/>
            <a:ext cx="472800" cy="472800"/>
          </a:xfrm>
          <a:prstGeom prst="ellipse">
            <a:avLst/>
          </a:prstGeom>
          <a:solidFill>
            <a:srgbClr val="F67031"/>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3303275" y="2719263"/>
            <a:ext cx="472800" cy="472800"/>
          </a:xfrm>
          <a:prstGeom prst="ellipse">
            <a:avLst/>
          </a:prstGeom>
          <a:solidFill>
            <a:srgbClr val="DD7E6B"/>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5183312" y="2719263"/>
            <a:ext cx="472800" cy="472800"/>
          </a:xfrm>
          <a:prstGeom prst="ellipse">
            <a:avLst/>
          </a:prstGeom>
          <a:solidFill>
            <a:srgbClr val="E06666"/>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7063350" y="2719263"/>
            <a:ext cx="472800" cy="472800"/>
          </a:xfrm>
          <a:prstGeom prst="ellipse">
            <a:avLst/>
          </a:prstGeom>
          <a:solidFill>
            <a:srgbClr val="ED0036">
              <a:alpha val="71540"/>
            </a:srgbClr>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3303275" y="632610"/>
            <a:ext cx="472800" cy="472800"/>
          </a:xfrm>
          <a:prstGeom prst="ellipse">
            <a:avLst/>
          </a:prstGeom>
          <a:solidFill>
            <a:srgbClr val="FFD966"/>
          </a:solidFill>
          <a:ln>
            <a:noFill/>
          </a:ln>
        </p:spPr>
        <p:txBody>
          <a:bodyPr lIns="91425" tIns="91425" rIns="91425" bIns="91425" anchor="ctr" anchorCtr="0">
            <a:noAutofit/>
          </a:bodyPr>
          <a:lstStyle/>
          <a:p>
            <a:pPr lvl="0">
              <a:spcBef>
                <a:spcPts val="0"/>
              </a:spcBef>
              <a:buNone/>
            </a:pPr>
            <a:endParaRPr/>
          </a:p>
        </p:txBody>
      </p:sp>
      <p:sp>
        <p:nvSpPr>
          <p:cNvPr id="375" name="Shape 375"/>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rtl="0">
              <a:spcBef>
                <a:spcPts val="0"/>
              </a:spcBef>
              <a:buNone/>
            </a:pPr>
            <a:r>
              <a:rPr lang="en" dirty="0"/>
              <a:t>Let’s review some concepts</a:t>
            </a:r>
          </a:p>
        </p:txBody>
      </p:sp>
      <p:sp>
        <p:nvSpPr>
          <p:cNvPr id="376" name="Shape 376"/>
          <p:cNvSpPr txBox="1">
            <a:spLocks noGrp="1"/>
          </p:cNvSpPr>
          <p:nvPr>
            <p:ph type="body" idx="1"/>
          </p:nvPr>
        </p:nvSpPr>
        <p:spPr>
          <a:xfrm>
            <a:off x="3069325" y="1234200"/>
            <a:ext cx="1789800" cy="1320900"/>
          </a:xfrm>
          <a:prstGeom prst="rect">
            <a:avLst/>
          </a:prstGeom>
        </p:spPr>
        <p:txBody>
          <a:bodyPr lIns="91425" tIns="91425" rIns="91425" bIns="91425" anchor="t" anchorCtr="0">
            <a:noAutofit/>
          </a:bodyPr>
          <a:lstStyle/>
          <a:p>
            <a:pPr lvl="0" rtl="0">
              <a:spcBef>
                <a:spcPts val="0"/>
              </a:spcBef>
              <a:buNone/>
            </a:pPr>
            <a:r>
              <a:rPr lang="en" b="1" dirty="0"/>
              <a:t>Yellow</a:t>
            </a:r>
          </a:p>
          <a:p>
            <a:pPr lvl="0" rtl="0">
              <a:spcBef>
                <a:spcPts val="0"/>
              </a:spcBef>
              <a:buNone/>
            </a:pPr>
            <a:r>
              <a:rPr lang="en" dirty="0"/>
              <a:t>Is the color of gold, butter and ripe lemons. In the spectrum of visible light, yellow is found between green and orange.</a:t>
            </a:r>
          </a:p>
        </p:txBody>
      </p:sp>
      <p:sp>
        <p:nvSpPr>
          <p:cNvPr id="377" name="Shape 377"/>
          <p:cNvSpPr txBox="1">
            <a:spLocks noGrp="1"/>
          </p:cNvSpPr>
          <p:nvPr>
            <p:ph type="body" idx="2"/>
          </p:nvPr>
        </p:nvSpPr>
        <p:spPr>
          <a:xfrm>
            <a:off x="4951001" y="1234200"/>
            <a:ext cx="1789800" cy="1320900"/>
          </a:xfrm>
          <a:prstGeom prst="rect">
            <a:avLst/>
          </a:prstGeom>
        </p:spPr>
        <p:txBody>
          <a:bodyPr lIns="91425" tIns="91425" rIns="91425" bIns="91425" anchor="t" anchorCtr="0">
            <a:noAutofit/>
          </a:bodyPr>
          <a:lstStyle/>
          <a:p>
            <a:pPr lvl="0" rtl="0">
              <a:spcBef>
                <a:spcPts val="0"/>
              </a:spcBef>
              <a:buNone/>
            </a:pPr>
            <a:r>
              <a:rPr lang="en" b="1"/>
              <a:t>Blue</a:t>
            </a:r>
          </a:p>
          <a:p>
            <a:pPr lvl="0" rtl="0">
              <a:spcBef>
                <a:spcPts val="0"/>
              </a:spcBef>
              <a:buNone/>
            </a:pPr>
            <a:r>
              <a:rPr lang="en"/>
              <a:t>Is the colour of the clear sky and the deep sea. It is located between violet and green on the optical spectrum.</a:t>
            </a:r>
          </a:p>
        </p:txBody>
      </p:sp>
      <p:sp>
        <p:nvSpPr>
          <p:cNvPr id="378" name="Shape 378"/>
          <p:cNvSpPr txBox="1">
            <a:spLocks noGrp="1"/>
          </p:cNvSpPr>
          <p:nvPr>
            <p:ph type="body" idx="3"/>
          </p:nvPr>
        </p:nvSpPr>
        <p:spPr>
          <a:xfrm>
            <a:off x="6832678" y="1234200"/>
            <a:ext cx="1789800" cy="1320900"/>
          </a:xfrm>
          <a:prstGeom prst="rect">
            <a:avLst/>
          </a:prstGeom>
        </p:spPr>
        <p:txBody>
          <a:bodyPr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rtl="0">
              <a:spcBef>
                <a:spcPts val="0"/>
              </a:spcBef>
              <a:buNone/>
            </a:pPr>
            <a:endParaRPr/>
          </a:p>
        </p:txBody>
      </p:sp>
      <p:sp>
        <p:nvSpPr>
          <p:cNvPr id="379" name="Shape 3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49</a:t>
            </a:fld>
            <a:endParaRPr lang="en"/>
          </a:p>
        </p:txBody>
      </p:sp>
      <p:sp>
        <p:nvSpPr>
          <p:cNvPr id="380" name="Shape 380"/>
          <p:cNvSpPr txBox="1">
            <a:spLocks noGrp="1"/>
          </p:cNvSpPr>
          <p:nvPr>
            <p:ph type="body" idx="1"/>
          </p:nvPr>
        </p:nvSpPr>
        <p:spPr>
          <a:xfrm>
            <a:off x="3069325" y="3282850"/>
            <a:ext cx="1789800" cy="1320900"/>
          </a:xfrm>
          <a:prstGeom prst="rect">
            <a:avLst/>
          </a:prstGeom>
        </p:spPr>
        <p:txBody>
          <a:bodyPr lIns="91425" tIns="91425" rIns="91425" bIns="91425" anchor="t" anchorCtr="0">
            <a:noAutofit/>
          </a:bodyPr>
          <a:lstStyle/>
          <a:p>
            <a:pPr lvl="0" rtl="0">
              <a:spcBef>
                <a:spcPts val="0"/>
              </a:spcBef>
              <a:buNone/>
            </a:pPr>
            <a:r>
              <a:rPr lang="en" b="1"/>
              <a:t>Yellow</a:t>
            </a:r>
          </a:p>
          <a:p>
            <a:pPr lvl="0" rtl="0">
              <a:spcBef>
                <a:spcPts val="0"/>
              </a:spcBef>
              <a:buNone/>
            </a:pPr>
            <a:r>
              <a:rPr lang="en"/>
              <a:t>Is the color of gold, butter and ripe lemons. In the spectrum of visible light, yellow is found between green and orange.</a:t>
            </a:r>
          </a:p>
        </p:txBody>
      </p:sp>
      <p:sp>
        <p:nvSpPr>
          <p:cNvPr id="381" name="Shape 381"/>
          <p:cNvSpPr txBox="1">
            <a:spLocks noGrp="1"/>
          </p:cNvSpPr>
          <p:nvPr>
            <p:ph type="body" idx="2"/>
          </p:nvPr>
        </p:nvSpPr>
        <p:spPr>
          <a:xfrm>
            <a:off x="4951001" y="3282850"/>
            <a:ext cx="1789800" cy="1320900"/>
          </a:xfrm>
          <a:prstGeom prst="rect">
            <a:avLst/>
          </a:prstGeom>
        </p:spPr>
        <p:txBody>
          <a:bodyPr lIns="91425" tIns="91425" rIns="91425" bIns="91425" anchor="t" anchorCtr="0">
            <a:noAutofit/>
          </a:bodyPr>
          <a:lstStyle/>
          <a:p>
            <a:pPr lvl="0" rtl="0">
              <a:spcBef>
                <a:spcPts val="0"/>
              </a:spcBef>
              <a:buNone/>
            </a:pPr>
            <a:r>
              <a:rPr lang="en" b="1"/>
              <a:t>Blue</a:t>
            </a:r>
          </a:p>
          <a:p>
            <a:pPr lvl="0" rtl="0">
              <a:spcBef>
                <a:spcPts val="0"/>
              </a:spcBef>
              <a:buNone/>
            </a:pPr>
            <a:r>
              <a:rPr lang="en"/>
              <a:t>Is the colour of the clear sky and the deep sea. It is located between violet and green on the optical spectrum.</a:t>
            </a:r>
          </a:p>
        </p:txBody>
      </p:sp>
      <p:sp>
        <p:nvSpPr>
          <p:cNvPr id="382" name="Shape 382"/>
          <p:cNvSpPr txBox="1">
            <a:spLocks noGrp="1"/>
          </p:cNvSpPr>
          <p:nvPr>
            <p:ph type="body" idx="3"/>
          </p:nvPr>
        </p:nvSpPr>
        <p:spPr>
          <a:xfrm>
            <a:off x="6832678" y="3282850"/>
            <a:ext cx="1789800" cy="1320900"/>
          </a:xfrm>
          <a:prstGeom prst="rect">
            <a:avLst/>
          </a:prstGeom>
        </p:spPr>
        <p:txBody>
          <a:bodyPr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rtl="0">
              <a:spcBef>
                <a:spcPts val="0"/>
              </a:spcBef>
              <a:buNone/>
            </a:pPr>
            <a:endParaRPr/>
          </a:p>
        </p:txBody>
      </p:sp>
      <p:grpSp>
        <p:nvGrpSpPr>
          <p:cNvPr id="383" name="Shape 383"/>
          <p:cNvGrpSpPr/>
          <p:nvPr/>
        </p:nvGrpSpPr>
        <p:grpSpPr>
          <a:xfrm>
            <a:off x="3160982" y="899396"/>
            <a:ext cx="472823" cy="393575"/>
            <a:chOff x="1247825" y="322750"/>
            <a:chExt cx="443300" cy="369000"/>
          </a:xfrm>
        </p:grpSpPr>
        <p:sp>
          <p:nvSpPr>
            <p:cNvPr id="384" name="Shape 384"/>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85" name="Shape 385"/>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86" name="Shape 386"/>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87" name="Shape 387"/>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88" name="Shape 388"/>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sp>
        <p:nvSpPr>
          <p:cNvPr id="389" name="Shape 389"/>
          <p:cNvSpPr/>
          <p:nvPr/>
        </p:nvSpPr>
        <p:spPr>
          <a:xfrm>
            <a:off x="3160974" y="2909070"/>
            <a:ext cx="427359" cy="427359"/>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nvGrpSpPr>
          <p:cNvPr id="390" name="Shape 390"/>
          <p:cNvGrpSpPr/>
          <p:nvPr/>
        </p:nvGrpSpPr>
        <p:grpSpPr>
          <a:xfrm>
            <a:off x="5055108" y="2858406"/>
            <a:ext cx="455918" cy="478023"/>
            <a:chOff x="5961125" y="1623900"/>
            <a:chExt cx="427450" cy="448175"/>
          </a:xfrm>
        </p:grpSpPr>
        <p:sp>
          <p:nvSpPr>
            <p:cNvPr id="391" name="Shape 391"/>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2" name="Shape 392"/>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3" name="Shape 393"/>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4" name="Shape 394"/>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5" name="Shape 395"/>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6" name="Shape 396"/>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397" name="Shape 397"/>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grpSp>
        <p:nvGrpSpPr>
          <p:cNvPr id="398" name="Shape 398"/>
          <p:cNvGrpSpPr/>
          <p:nvPr/>
        </p:nvGrpSpPr>
        <p:grpSpPr>
          <a:xfrm>
            <a:off x="5049913" y="928621"/>
            <a:ext cx="466317" cy="364350"/>
            <a:chOff x="1923075" y="3694075"/>
            <a:chExt cx="437200" cy="341600"/>
          </a:xfrm>
        </p:grpSpPr>
        <p:sp>
          <p:nvSpPr>
            <p:cNvPr id="399" name="Shape 39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0" name="Shape 40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1" name="Shape 40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2" name="Shape 40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3" name="Shape 40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4" name="Shape 40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5" name="Shape 40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6" name="Shape 40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07" name="Shape 40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grpSp>
        <p:nvGrpSpPr>
          <p:cNvPr id="408" name="Shape 408"/>
          <p:cNvGrpSpPr/>
          <p:nvPr/>
        </p:nvGrpSpPr>
        <p:grpSpPr>
          <a:xfrm>
            <a:off x="6918723" y="2923362"/>
            <a:ext cx="500075" cy="413067"/>
            <a:chOff x="5268225" y="4341925"/>
            <a:chExt cx="468850" cy="387275"/>
          </a:xfrm>
        </p:grpSpPr>
        <p:sp>
          <p:nvSpPr>
            <p:cNvPr id="409" name="Shape 409"/>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0" name="Shape 410"/>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1" name="Shape 411"/>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2" name="Shape 412"/>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3" name="Shape 413"/>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4" name="Shape 414"/>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5" name="Shape 415"/>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6" name="Shape 416"/>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grpSp>
        <p:nvGrpSpPr>
          <p:cNvPr id="417" name="Shape 417"/>
          <p:cNvGrpSpPr/>
          <p:nvPr/>
        </p:nvGrpSpPr>
        <p:grpSpPr>
          <a:xfrm>
            <a:off x="6932358" y="835747"/>
            <a:ext cx="472823" cy="457224"/>
            <a:chOff x="1247825" y="5001950"/>
            <a:chExt cx="443300" cy="428675"/>
          </a:xfrm>
        </p:grpSpPr>
        <p:sp>
          <p:nvSpPr>
            <p:cNvPr id="418" name="Shape 418"/>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19" name="Shape 419"/>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0" name="Shape 420"/>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1" name="Shape 421"/>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2" name="Shape 422"/>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sp>
          <p:nvSpPr>
            <p:cNvPr id="423" name="Shape 423"/>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highlight>
                  <a:srgbClr val="434343"/>
                </a:high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 sequencing </a:t>
            </a:r>
            <a:endParaRPr lang="en-US" dirty="0"/>
          </a:p>
        </p:txBody>
      </p:sp>
      <p:sp>
        <p:nvSpPr>
          <p:cNvPr id="3" name="Text Placeholder 2"/>
          <p:cNvSpPr>
            <a:spLocks noGrp="1"/>
          </p:cNvSpPr>
          <p:nvPr>
            <p:ph type="body" idx="1"/>
          </p:nvPr>
        </p:nvSpPr>
        <p:spPr>
          <a:xfrm>
            <a:off x="3035761" y="575500"/>
            <a:ext cx="5707502" cy="3981000"/>
          </a:xfrm>
        </p:spPr>
        <p:txBody>
          <a:bodyPr/>
          <a:lstStyle/>
          <a:p>
            <a:pPr>
              <a:buNone/>
            </a:pPr>
            <a:r>
              <a:rPr lang="en-US" sz="1800" i="1" dirty="0" smtClean="0">
                <a:latin typeface="Georgia" charset="0"/>
                <a:ea typeface="Georgia" charset="0"/>
                <a:cs typeface="Georgia" charset="0"/>
              </a:rPr>
              <a:t>“Amplicon sequencing is the amplification of a particular gene locus from a mixed group of organisms followed by the random sequencing of those targeted amplicons.”  </a:t>
            </a:r>
            <a:endParaRPr lang="en-US" sz="1800" i="1" dirty="0">
              <a:latin typeface="Georgia" charset="0"/>
              <a:ea typeface="Georgia" charset="0"/>
              <a:cs typeface="Georgia"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5" name="Rounded Rectangle 4"/>
          <p:cNvSpPr/>
          <p:nvPr/>
        </p:nvSpPr>
        <p:spPr>
          <a:xfrm>
            <a:off x="3044274" y="2286000"/>
            <a:ext cx="2451270" cy="2326690"/>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5"/>
          <p:cNvSpPr/>
          <p:nvPr/>
        </p:nvSpPr>
        <p:spPr>
          <a:xfrm>
            <a:off x="4313343" y="2845165"/>
            <a:ext cx="1033272" cy="14433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08640" y="2423160"/>
            <a:ext cx="1239442" cy="307777"/>
          </a:xfrm>
          <a:prstGeom prst="rect">
            <a:avLst/>
          </a:prstGeom>
          <a:noFill/>
        </p:spPr>
        <p:txBody>
          <a:bodyPr wrap="none" rtlCol="0">
            <a:spAutoFit/>
          </a:bodyPr>
          <a:lstStyle/>
          <a:p>
            <a:r>
              <a:rPr lang="en-US" dirty="0" smtClean="0">
                <a:solidFill>
                  <a:schemeClr val="tx1">
                    <a:lumMod val="75000"/>
                    <a:lumOff val="25000"/>
                  </a:schemeClr>
                </a:solidFill>
                <a:latin typeface="Nunito Sans" charset="0"/>
                <a:ea typeface="Nunito Sans" charset="0"/>
                <a:cs typeface="Nunito Sans" charset="0"/>
              </a:rPr>
              <a:t>Which gene?</a:t>
            </a:r>
            <a:endParaRPr lang="en-US" dirty="0">
              <a:solidFill>
                <a:schemeClr val="tx1">
                  <a:lumMod val="75000"/>
                  <a:lumOff val="25000"/>
                </a:schemeClr>
              </a:solidFill>
              <a:latin typeface="Nunito Sans" charset="0"/>
              <a:ea typeface="Nunito Sans" charset="0"/>
              <a:cs typeface="Nunito Sans" charset="0"/>
            </a:endParaRPr>
          </a:p>
        </p:txBody>
      </p:sp>
      <p:sp>
        <p:nvSpPr>
          <p:cNvPr id="8" name="Rounded Rectangle 7"/>
          <p:cNvSpPr/>
          <p:nvPr/>
        </p:nvSpPr>
        <p:spPr>
          <a:xfrm>
            <a:off x="3176862" y="2844475"/>
            <a:ext cx="1033272" cy="144337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94158" y="2997490"/>
            <a:ext cx="1015021" cy="307777"/>
          </a:xfrm>
          <a:prstGeom prst="rect">
            <a:avLst/>
          </a:prstGeom>
          <a:noFill/>
        </p:spPr>
        <p:txBody>
          <a:bodyPr wrap="none" rtlCol="0">
            <a:spAutoFit/>
          </a:bodyPr>
          <a:lstStyle/>
          <a:p>
            <a:r>
              <a:rPr lang="en-US" smtClean="0">
                <a:solidFill>
                  <a:schemeClr val="tx2">
                    <a:lumMod val="75000"/>
                  </a:schemeClr>
                </a:solidFill>
                <a:latin typeface="Nunito Sans" charset="0"/>
                <a:ea typeface="Nunito Sans" charset="0"/>
                <a:cs typeface="Nunito Sans" charset="0"/>
              </a:rPr>
              <a:t>Functional</a:t>
            </a:r>
            <a:endParaRPr lang="en-US" dirty="0">
              <a:solidFill>
                <a:schemeClr val="tx2">
                  <a:lumMod val="75000"/>
                </a:schemeClr>
              </a:solidFill>
              <a:latin typeface="Nunito Sans" charset="0"/>
              <a:ea typeface="Nunito Sans" charset="0"/>
              <a:cs typeface="Nunito Sans" charset="0"/>
            </a:endParaRPr>
          </a:p>
        </p:txBody>
      </p:sp>
      <p:sp>
        <p:nvSpPr>
          <p:cNvPr id="10" name="TextBox 9"/>
          <p:cNvSpPr txBox="1"/>
          <p:nvPr/>
        </p:nvSpPr>
        <p:spPr>
          <a:xfrm>
            <a:off x="4313324" y="2998361"/>
            <a:ext cx="1061509" cy="307777"/>
          </a:xfrm>
          <a:prstGeom prst="rect">
            <a:avLst/>
          </a:prstGeom>
          <a:noFill/>
        </p:spPr>
        <p:txBody>
          <a:bodyPr wrap="none" rtlCol="0">
            <a:spAutoFit/>
          </a:bodyPr>
          <a:lstStyle/>
          <a:p>
            <a:r>
              <a:rPr lang="en-US" dirty="0" smtClean="0">
                <a:solidFill>
                  <a:schemeClr val="tx2">
                    <a:lumMod val="75000"/>
                  </a:schemeClr>
                </a:solidFill>
                <a:latin typeface="Nunito Sans" charset="0"/>
                <a:ea typeface="Nunito Sans" charset="0"/>
                <a:cs typeface="Nunito Sans" charset="0"/>
              </a:rPr>
              <a:t>Taxonomic</a:t>
            </a:r>
            <a:endParaRPr lang="en-US" dirty="0">
              <a:solidFill>
                <a:schemeClr val="tx2">
                  <a:lumMod val="75000"/>
                </a:schemeClr>
              </a:solidFill>
              <a:latin typeface="Nunito Sans" charset="0"/>
              <a:ea typeface="Nunito Sans" charset="0"/>
              <a:cs typeface="Nunito Sans" charset="0"/>
            </a:endParaRPr>
          </a:p>
        </p:txBody>
      </p:sp>
      <p:sp>
        <p:nvSpPr>
          <p:cNvPr id="11" name="TextBox 10"/>
          <p:cNvSpPr txBox="1"/>
          <p:nvPr/>
        </p:nvSpPr>
        <p:spPr>
          <a:xfrm>
            <a:off x="3357667" y="3416335"/>
            <a:ext cx="554960" cy="523220"/>
          </a:xfrm>
          <a:prstGeom prst="rect">
            <a:avLst/>
          </a:prstGeom>
          <a:noFill/>
        </p:spPr>
        <p:txBody>
          <a:bodyPr wrap="none" rtlCol="0">
            <a:spAutoFit/>
          </a:bodyPr>
          <a:lstStyle/>
          <a:p>
            <a:r>
              <a:rPr lang="en-US" dirty="0" err="1" smtClean="0">
                <a:solidFill>
                  <a:schemeClr val="tx2">
                    <a:lumMod val="75000"/>
                  </a:schemeClr>
                </a:solidFill>
                <a:latin typeface="Nunito Sans" charset="0"/>
                <a:ea typeface="Nunito Sans" charset="0"/>
                <a:cs typeface="Nunito Sans" charset="0"/>
              </a:rPr>
              <a:t>NifH</a:t>
            </a:r>
            <a:endParaRPr lang="en-US" dirty="0" smtClean="0">
              <a:solidFill>
                <a:schemeClr val="tx2">
                  <a:lumMod val="75000"/>
                </a:schemeClr>
              </a:solidFill>
              <a:latin typeface="Nunito Sans" charset="0"/>
              <a:ea typeface="Nunito Sans" charset="0"/>
              <a:cs typeface="Nunito Sans" charset="0"/>
            </a:endParaRPr>
          </a:p>
          <a:p>
            <a:r>
              <a:rPr lang="en-US" dirty="0" smtClean="0">
                <a:solidFill>
                  <a:schemeClr val="tx2">
                    <a:lumMod val="75000"/>
                  </a:schemeClr>
                </a:solidFill>
                <a:latin typeface="Nunito Sans" charset="0"/>
                <a:ea typeface="Nunito Sans" charset="0"/>
                <a:cs typeface="Nunito Sans" charset="0"/>
              </a:rPr>
              <a:t>Cox</a:t>
            </a:r>
            <a:endParaRPr lang="en-US" dirty="0">
              <a:solidFill>
                <a:schemeClr val="tx2">
                  <a:lumMod val="75000"/>
                </a:schemeClr>
              </a:solidFill>
              <a:latin typeface="Nunito Sans" charset="0"/>
              <a:ea typeface="Nunito Sans" charset="0"/>
              <a:cs typeface="Nunito Sans" charset="0"/>
            </a:endParaRPr>
          </a:p>
        </p:txBody>
      </p:sp>
      <p:sp>
        <p:nvSpPr>
          <p:cNvPr id="12" name="TextBox 11"/>
          <p:cNvSpPr txBox="1"/>
          <p:nvPr/>
        </p:nvSpPr>
        <p:spPr>
          <a:xfrm>
            <a:off x="4570701" y="3416335"/>
            <a:ext cx="510076" cy="738664"/>
          </a:xfrm>
          <a:prstGeom prst="rect">
            <a:avLst/>
          </a:prstGeom>
          <a:noFill/>
        </p:spPr>
        <p:txBody>
          <a:bodyPr wrap="none" rtlCol="0">
            <a:spAutoFit/>
          </a:bodyPr>
          <a:lstStyle/>
          <a:p>
            <a:r>
              <a:rPr lang="en-US" dirty="0" smtClean="0">
                <a:solidFill>
                  <a:schemeClr val="tx2">
                    <a:lumMod val="75000"/>
                  </a:schemeClr>
                </a:solidFill>
                <a:latin typeface="Nunito Sans" charset="0"/>
                <a:ea typeface="Nunito Sans" charset="0"/>
                <a:cs typeface="Nunito Sans" charset="0"/>
              </a:rPr>
              <a:t>16S</a:t>
            </a:r>
          </a:p>
          <a:p>
            <a:r>
              <a:rPr lang="en-US" dirty="0" smtClean="0">
                <a:solidFill>
                  <a:schemeClr val="tx2">
                    <a:lumMod val="75000"/>
                  </a:schemeClr>
                </a:solidFill>
                <a:latin typeface="Nunito Sans" charset="0"/>
                <a:ea typeface="Nunito Sans" charset="0"/>
                <a:cs typeface="Nunito Sans" charset="0"/>
              </a:rPr>
              <a:t>18S</a:t>
            </a:r>
          </a:p>
          <a:p>
            <a:r>
              <a:rPr lang="en-US" dirty="0" smtClean="0">
                <a:solidFill>
                  <a:schemeClr val="tx2">
                    <a:lumMod val="75000"/>
                  </a:schemeClr>
                </a:solidFill>
                <a:latin typeface="Nunito Sans" charset="0"/>
                <a:ea typeface="Nunito Sans" charset="0"/>
                <a:cs typeface="Nunito Sans" charset="0"/>
              </a:rPr>
              <a:t>ITS</a:t>
            </a:r>
            <a:endParaRPr lang="en-US" dirty="0">
              <a:solidFill>
                <a:schemeClr val="tx2">
                  <a:lumMod val="75000"/>
                </a:schemeClr>
              </a:solidFill>
              <a:latin typeface="Nunito Sans" charset="0"/>
              <a:ea typeface="Nunito Sans" charset="0"/>
              <a:cs typeface="Nunito Sans" charset="0"/>
            </a:endParaRPr>
          </a:p>
        </p:txBody>
      </p:sp>
      <p:sp>
        <p:nvSpPr>
          <p:cNvPr id="13" name="Rounded Rectangle 12"/>
          <p:cNvSpPr/>
          <p:nvPr/>
        </p:nvSpPr>
        <p:spPr>
          <a:xfrm>
            <a:off x="5689752" y="2286000"/>
            <a:ext cx="1406085" cy="2326690"/>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TextBox 13"/>
          <p:cNvSpPr txBox="1"/>
          <p:nvPr/>
        </p:nvSpPr>
        <p:spPr>
          <a:xfrm>
            <a:off x="5807087" y="2445257"/>
            <a:ext cx="1165704" cy="307777"/>
          </a:xfrm>
          <a:prstGeom prst="rect">
            <a:avLst/>
          </a:prstGeom>
          <a:noFill/>
        </p:spPr>
        <p:txBody>
          <a:bodyPr wrap="none" rtlCol="0">
            <a:spAutoFit/>
          </a:bodyPr>
          <a:lstStyle/>
          <a:p>
            <a:r>
              <a:rPr lang="en-US" dirty="0" smtClean="0">
                <a:solidFill>
                  <a:schemeClr val="tx1">
                    <a:lumMod val="75000"/>
                    <a:lumOff val="25000"/>
                  </a:schemeClr>
                </a:solidFill>
                <a:latin typeface="Nunito Sans" charset="0"/>
                <a:ea typeface="Nunito Sans" charset="0"/>
                <a:cs typeface="Nunito Sans" charset="0"/>
              </a:rPr>
              <a:t>Which part?</a:t>
            </a:r>
            <a:endParaRPr lang="en-US" dirty="0">
              <a:solidFill>
                <a:schemeClr val="tx1">
                  <a:lumMod val="75000"/>
                  <a:lumOff val="25000"/>
                </a:schemeClr>
              </a:solidFill>
              <a:latin typeface="Nunito Sans" charset="0"/>
              <a:ea typeface="Nunito Sans" charset="0"/>
              <a:cs typeface="Nunito Sans" charset="0"/>
            </a:endParaRPr>
          </a:p>
        </p:txBody>
      </p:sp>
      <p:sp>
        <p:nvSpPr>
          <p:cNvPr id="15" name="TextBox 14"/>
          <p:cNvSpPr txBox="1"/>
          <p:nvPr/>
        </p:nvSpPr>
        <p:spPr>
          <a:xfrm>
            <a:off x="5807087" y="3003736"/>
            <a:ext cx="1165704" cy="1169551"/>
          </a:xfrm>
          <a:prstGeom prst="rect">
            <a:avLst/>
          </a:prstGeom>
          <a:noFill/>
        </p:spPr>
        <p:txBody>
          <a:bodyPr wrap="square" rtlCol="0">
            <a:spAutoFit/>
          </a:bodyPr>
          <a:lstStyle/>
          <a:p>
            <a:r>
              <a:rPr lang="en-US" dirty="0" smtClean="0">
                <a:solidFill>
                  <a:schemeClr val="tx2">
                    <a:lumMod val="75000"/>
                  </a:schemeClr>
                </a:solidFill>
                <a:latin typeface="Nunito Sans" charset="0"/>
                <a:ea typeface="Nunito Sans" charset="0"/>
                <a:cs typeface="Nunito Sans" charset="0"/>
              </a:rPr>
              <a:t>Full length</a:t>
            </a:r>
          </a:p>
          <a:p>
            <a:r>
              <a:rPr lang="en-US" dirty="0" smtClean="0">
                <a:solidFill>
                  <a:schemeClr val="tx2">
                    <a:lumMod val="75000"/>
                  </a:schemeClr>
                </a:solidFill>
                <a:latin typeface="Nunito Sans" charset="0"/>
                <a:ea typeface="Nunito Sans" charset="0"/>
                <a:cs typeface="Nunito Sans" charset="0"/>
              </a:rPr>
              <a:t> </a:t>
            </a:r>
          </a:p>
          <a:p>
            <a:r>
              <a:rPr lang="en-US" dirty="0" smtClean="0">
                <a:solidFill>
                  <a:schemeClr val="tx2">
                    <a:lumMod val="75000"/>
                  </a:schemeClr>
                </a:solidFill>
                <a:latin typeface="Nunito Sans" charset="0"/>
                <a:ea typeface="Nunito Sans" charset="0"/>
                <a:cs typeface="Nunito Sans" charset="0"/>
              </a:rPr>
              <a:t>Variable region</a:t>
            </a:r>
          </a:p>
          <a:p>
            <a:endParaRPr lang="en-US" dirty="0">
              <a:solidFill>
                <a:schemeClr val="tx2">
                  <a:lumMod val="75000"/>
                </a:schemeClr>
              </a:solidFill>
              <a:latin typeface="Nunito Sans" charset="0"/>
              <a:ea typeface="Nunito Sans" charset="0"/>
              <a:cs typeface="Nunito Sans" charset="0"/>
            </a:endParaRPr>
          </a:p>
        </p:txBody>
      </p:sp>
      <p:sp>
        <p:nvSpPr>
          <p:cNvPr id="16" name="Rounded Rectangle 15"/>
          <p:cNvSpPr/>
          <p:nvPr/>
        </p:nvSpPr>
        <p:spPr>
          <a:xfrm>
            <a:off x="7308775" y="2286000"/>
            <a:ext cx="1395346" cy="2326690"/>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TextBox 16"/>
          <p:cNvSpPr txBox="1"/>
          <p:nvPr/>
        </p:nvSpPr>
        <p:spPr>
          <a:xfrm>
            <a:off x="7380389" y="2445257"/>
            <a:ext cx="1362874" cy="307777"/>
          </a:xfrm>
          <a:prstGeom prst="rect">
            <a:avLst/>
          </a:prstGeom>
          <a:noFill/>
        </p:spPr>
        <p:txBody>
          <a:bodyPr wrap="none" rtlCol="0">
            <a:spAutoFit/>
          </a:bodyPr>
          <a:lstStyle/>
          <a:p>
            <a:r>
              <a:rPr lang="en-US" dirty="0" smtClean="0">
                <a:solidFill>
                  <a:schemeClr val="tx1">
                    <a:lumMod val="75000"/>
                    <a:lumOff val="25000"/>
                  </a:schemeClr>
                </a:solidFill>
                <a:latin typeface="Nunito Sans" charset="0"/>
                <a:ea typeface="Nunito Sans" charset="0"/>
                <a:cs typeface="Nunito Sans" charset="0"/>
              </a:rPr>
              <a:t>Which primer?</a:t>
            </a:r>
            <a:endParaRPr lang="en-US" dirty="0">
              <a:solidFill>
                <a:schemeClr val="tx1">
                  <a:lumMod val="75000"/>
                  <a:lumOff val="25000"/>
                </a:schemeClr>
              </a:solidFill>
              <a:latin typeface="Nunito Sans" charset="0"/>
              <a:ea typeface="Nunito Sans" charset="0"/>
              <a:cs typeface="Nunito Sans" charset="0"/>
            </a:endParaRPr>
          </a:p>
        </p:txBody>
      </p:sp>
      <p:sp>
        <p:nvSpPr>
          <p:cNvPr id="18" name="TextBox 17"/>
          <p:cNvSpPr txBox="1"/>
          <p:nvPr/>
        </p:nvSpPr>
        <p:spPr>
          <a:xfrm>
            <a:off x="7423595" y="3003735"/>
            <a:ext cx="1263229" cy="1384995"/>
          </a:xfrm>
          <a:prstGeom prst="rect">
            <a:avLst/>
          </a:prstGeom>
          <a:noFill/>
        </p:spPr>
        <p:txBody>
          <a:bodyPr wrap="square" rtlCol="0">
            <a:spAutoFit/>
          </a:bodyPr>
          <a:lstStyle/>
          <a:p>
            <a:r>
              <a:rPr lang="en-US" dirty="0" smtClean="0">
                <a:solidFill>
                  <a:schemeClr val="tx2">
                    <a:lumMod val="75000"/>
                  </a:schemeClr>
                </a:solidFill>
                <a:latin typeface="Nunito Sans" charset="0"/>
                <a:ea typeface="Nunito Sans" charset="0"/>
                <a:cs typeface="Nunito Sans" charset="0"/>
              </a:rPr>
              <a:t>Designing good “universal” primers is hard.</a:t>
            </a:r>
          </a:p>
          <a:p>
            <a:endParaRPr lang="en-US" dirty="0">
              <a:solidFill>
                <a:schemeClr val="tx2">
                  <a:lumMod val="75000"/>
                </a:schemeClr>
              </a:solidFill>
              <a:latin typeface="Nunito Sans" charset="0"/>
              <a:ea typeface="Nunito Sans" charset="0"/>
              <a:cs typeface="Nunito Sans" charset="0"/>
            </a:endParaRPr>
          </a:p>
        </p:txBody>
      </p:sp>
    </p:spTree>
    <p:extLst>
      <p:ext uri="{BB962C8B-B14F-4D97-AF65-F5344CB8AC3E}">
        <p14:creationId xmlns:p14="http://schemas.microsoft.com/office/powerpoint/2010/main" val="1430062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50</a:t>
            </a:fld>
            <a:endParaRPr lang="en"/>
          </a:p>
        </p:txBody>
      </p:sp>
      <p:sp>
        <p:nvSpPr>
          <p:cNvPr id="429" name="Shape 429"/>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a:spcBef>
                <a:spcPts val="0"/>
              </a:spcBef>
              <a:buNone/>
            </a:pPr>
            <a:r>
              <a:rPr lang="en"/>
              <a:t>You can insert graphs from </a:t>
            </a:r>
            <a:r>
              <a:rPr lang="en" u="sng">
                <a:hlinkClick r:id="rId3"/>
              </a:rPr>
              <a:t>Google Sheets</a:t>
            </a:r>
          </a:p>
        </p:txBody>
      </p:sp>
      <p:pic>
        <p:nvPicPr>
          <p:cNvPr id="430" name="Shape 430" title="Chart"/>
          <p:cNvPicPr preferRelativeResize="0"/>
          <p:nvPr/>
        </p:nvPicPr>
        <p:blipFill>
          <a:blip r:embed="rId4">
            <a:alphaModFix/>
          </a:blip>
          <a:stretch>
            <a:fillRect/>
          </a:stretch>
        </p:blipFill>
        <p:spPr>
          <a:xfrm>
            <a:off x="3640974" y="746025"/>
            <a:ext cx="4504000" cy="3735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p:nvPr/>
        </p:nvSpPr>
        <p:spPr>
          <a:xfrm>
            <a:off x="4826114" y="489800"/>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6" name="Shape 436"/>
          <p:cNvSpPr/>
          <p:nvPr/>
        </p:nvSpPr>
        <p:spPr>
          <a:xfrm>
            <a:off x="4919425" y="839000"/>
            <a:ext cx="1888500" cy="3356100"/>
          </a:xfrm>
          <a:prstGeom prst="rect">
            <a:avLst/>
          </a:prstGeom>
          <a:noFill/>
          <a:ln>
            <a:noFill/>
          </a:ln>
        </p:spPr>
        <p:txBody>
          <a:bodyPr lIns="91425" tIns="91425" rIns="91425" bIns="91425" anchor="ctr" anchorCtr="0">
            <a:noAutofit/>
          </a:bodyPr>
          <a:lstStyle/>
          <a:p>
            <a:pPr lvl="0" algn="ctr">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37" name="Shape 43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51</a:t>
            </a:fld>
            <a:endParaRPr lang="en">
              <a:solidFill>
                <a:srgbClr val="FFFFFF"/>
              </a:solidFill>
            </a:endParaRPr>
          </a:p>
        </p:txBody>
      </p:sp>
      <p:sp>
        <p:nvSpPr>
          <p:cNvPr id="438" name="Shape 438"/>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a:spcBef>
                <a:spcPts val="0"/>
              </a:spcBef>
              <a:buNone/>
            </a:pPr>
            <a:r>
              <a:rPr lang="en"/>
              <a:t>Android Project</a:t>
            </a:r>
          </a:p>
        </p:txBody>
      </p:sp>
      <p:sp>
        <p:nvSpPr>
          <p:cNvPr id="439" name="Shape 439"/>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None/>
            </a:pPr>
            <a:r>
              <a:rPr lang="en"/>
              <a:t>Show and explain your web, app or software projects using these gadget templates.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p:nvPr/>
        </p:nvSpPr>
        <p:spPr>
          <a:xfrm>
            <a:off x="4931870" y="623036"/>
            <a:ext cx="1863608" cy="3921827"/>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5" name="Shape 445"/>
          <p:cNvSpPr/>
          <p:nvPr/>
        </p:nvSpPr>
        <p:spPr>
          <a:xfrm>
            <a:off x="5068824" y="1188850"/>
            <a:ext cx="1589700" cy="28119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46" name="Shape 44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52</a:t>
            </a:fld>
            <a:endParaRPr lang="en">
              <a:solidFill>
                <a:srgbClr val="FFFFFF"/>
              </a:solidFill>
            </a:endParaRPr>
          </a:p>
        </p:txBody>
      </p:sp>
      <p:sp>
        <p:nvSpPr>
          <p:cNvPr id="447" name="Shape 447"/>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a:spcBef>
                <a:spcPts val="0"/>
              </a:spcBef>
              <a:buNone/>
            </a:pPr>
            <a:r>
              <a:rPr lang="en"/>
              <a:t>iPhone Project</a:t>
            </a:r>
          </a:p>
        </p:txBody>
      </p:sp>
      <p:sp>
        <p:nvSpPr>
          <p:cNvPr id="448" name="Shape 448"/>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
                <a:solidFill>
                  <a:schemeClr val="dk2"/>
                </a:solidFill>
              </a:rPr>
              <a:t>Show and explain your web, app or software projects using these gadget templates.</a:t>
            </a:r>
          </a:p>
          <a:p>
            <a:pPr lvl="0">
              <a:spcBef>
                <a:spcPts val="0"/>
              </a:spcBef>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4423923" y="535612"/>
            <a:ext cx="2879503" cy="4072344"/>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Nunito Sans"/>
              <a:ea typeface="Nunito Sans"/>
              <a:cs typeface="Nunito Sans"/>
              <a:sym typeface="Nunito Sans"/>
            </a:endParaRPr>
          </a:p>
        </p:txBody>
      </p:sp>
      <p:sp>
        <p:nvSpPr>
          <p:cNvPr id="454" name="Shape 454"/>
          <p:cNvSpPr/>
          <p:nvPr/>
        </p:nvSpPr>
        <p:spPr>
          <a:xfrm>
            <a:off x="4617025" y="910325"/>
            <a:ext cx="2493300" cy="333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55" name="Shape 45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53</a:t>
            </a:fld>
            <a:endParaRPr lang="en">
              <a:solidFill>
                <a:srgbClr val="FFFFFF"/>
              </a:solidFill>
            </a:endParaRPr>
          </a:p>
        </p:txBody>
      </p:sp>
      <p:sp>
        <p:nvSpPr>
          <p:cNvPr id="456" name="Shape 456"/>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a:spcBef>
                <a:spcPts val="0"/>
              </a:spcBef>
              <a:buNone/>
            </a:pPr>
            <a:r>
              <a:rPr lang="en"/>
              <a:t>Tablet</a:t>
            </a:r>
          </a:p>
          <a:p>
            <a:pPr lvl="0">
              <a:spcBef>
                <a:spcPts val="0"/>
              </a:spcBef>
              <a:buNone/>
            </a:pPr>
            <a:r>
              <a:rPr lang="en"/>
              <a:t>Project</a:t>
            </a:r>
          </a:p>
        </p:txBody>
      </p:sp>
      <p:sp>
        <p:nvSpPr>
          <p:cNvPr id="457" name="Shape 457"/>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
                <a:solidFill>
                  <a:schemeClr val="dk2"/>
                </a:solidFill>
              </a:rPr>
              <a:t>Show and explain your web, app or software projects using these gadget templates.</a:t>
            </a:r>
          </a:p>
          <a:p>
            <a:pPr lvl="0">
              <a:spcBef>
                <a:spcPts val="0"/>
              </a:spcBef>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49" y="612451"/>
            <a:ext cx="5033457"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3" name="Shape 463"/>
          <p:cNvSpPr/>
          <p:nvPr/>
        </p:nvSpPr>
        <p:spPr>
          <a:xfrm>
            <a:off x="3557581" y="820546"/>
            <a:ext cx="4612200" cy="29451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64" name="Shape 46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54</a:t>
            </a:fld>
            <a:endParaRPr lang="en">
              <a:solidFill>
                <a:srgbClr val="FFFFFF"/>
              </a:solidFill>
            </a:endParaRPr>
          </a:p>
        </p:txBody>
      </p:sp>
      <p:sp>
        <p:nvSpPr>
          <p:cNvPr id="465" name="Shape 465"/>
          <p:cNvSpPr txBox="1">
            <a:spLocks noGrp="1"/>
          </p:cNvSpPr>
          <p:nvPr>
            <p:ph type="title"/>
          </p:nvPr>
        </p:nvSpPr>
        <p:spPr>
          <a:xfrm>
            <a:off x="234450" y="575500"/>
            <a:ext cx="2046300" cy="1364100"/>
          </a:xfrm>
          <a:prstGeom prst="rect">
            <a:avLst/>
          </a:prstGeom>
        </p:spPr>
        <p:txBody>
          <a:bodyPr lIns="91425" tIns="91425" rIns="91425" bIns="91425" anchor="b" anchorCtr="0">
            <a:noAutofit/>
          </a:bodyPr>
          <a:lstStyle/>
          <a:p>
            <a:pPr lvl="0">
              <a:spcBef>
                <a:spcPts val="0"/>
              </a:spcBef>
              <a:buNone/>
            </a:pPr>
            <a:r>
              <a:rPr lang="en"/>
              <a:t>Desktop Project</a:t>
            </a:r>
          </a:p>
        </p:txBody>
      </p:sp>
      <p:sp>
        <p:nvSpPr>
          <p:cNvPr id="466" name="Shape 466"/>
          <p:cNvSpPr txBox="1">
            <a:spLocks noGrp="1"/>
          </p:cNvSpPr>
          <p:nvPr>
            <p:ph type="body" idx="1"/>
          </p:nvPr>
        </p:nvSpPr>
        <p:spPr>
          <a:xfrm>
            <a:off x="234450" y="2004325"/>
            <a:ext cx="2046300" cy="25521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
                <a:solidFill>
                  <a:schemeClr val="dk2"/>
                </a:solidFill>
              </a:rPr>
              <a:t>Show and explain your web, app or software projects using these gadget templates.</a:t>
            </a:r>
          </a:p>
          <a:p>
            <a:pPr lvl="0">
              <a:spcBef>
                <a:spcPts val="0"/>
              </a:spcBef>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511425" y="1549400"/>
            <a:ext cx="3517200" cy="973500"/>
          </a:xfrm>
          <a:prstGeom prst="rect">
            <a:avLst/>
          </a:prstGeom>
        </p:spPr>
        <p:txBody>
          <a:bodyPr lIns="91425" tIns="91425" rIns="91425" bIns="91425" anchor="b" anchorCtr="0">
            <a:noAutofit/>
          </a:bodyPr>
          <a:lstStyle/>
          <a:p>
            <a:pPr lvl="0" rtl="0">
              <a:spcBef>
                <a:spcPts val="0"/>
              </a:spcBef>
              <a:buNone/>
            </a:pPr>
            <a:r>
              <a:rPr lang="en"/>
              <a:t>Thank you very much for your time</a:t>
            </a:r>
          </a:p>
        </p:txBody>
      </p:sp>
      <p:sp>
        <p:nvSpPr>
          <p:cNvPr id="472" name="Shape 47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sp>
        <p:nvSpPr>
          <p:cNvPr id="473" name="Shape 473"/>
          <p:cNvSpPr txBox="1">
            <a:spLocks noGrp="1"/>
          </p:cNvSpPr>
          <p:nvPr>
            <p:ph type="body" idx="1"/>
          </p:nvPr>
        </p:nvSpPr>
        <p:spPr>
          <a:xfrm>
            <a:off x="511425" y="2572500"/>
            <a:ext cx="3517200" cy="1786500"/>
          </a:xfrm>
          <a:prstGeom prst="rect">
            <a:avLst/>
          </a:prstGeom>
        </p:spPr>
        <p:txBody>
          <a:bodyPr lIns="91425" tIns="91425" rIns="91425" bIns="91425" anchor="t" anchorCtr="0">
            <a:noAutofit/>
          </a:bodyPr>
          <a:lstStyle/>
          <a:p>
            <a:pPr lvl="0" rtl="0">
              <a:spcBef>
                <a:spcPts val="0"/>
              </a:spcBef>
              <a:buNone/>
            </a:pPr>
            <a:r>
              <a:rPr lang="en"/>
              <a:t>If you have any questions about this document please don’t hesitate to contact us at:</a:t>
            </a:r>
          </a:p>
          <a:p>
            <a:pPr marL="457200" lvl="0" indent="-228600" rtl="0">
              <a:spcBef>
                <a:spcPts val="0"/>
              </a:spcBef>
              <a:spcAft>
                <a:spcPts val="1000"/>
              </a:spcAft>
            </a:pPr>
            <a:r>
              <a:rPr lang="en"/>
              <a:t>www.ourwebsite.com</a:t>
            </a:r>
          </a:p>
          <a:p>
            <a:pPr marL="457200" lvl="0" indent="-228600" rtl="0">
              <a:spcBef>
                <a:spcPts val="0"/>
              </a:spcBef>
              <a:spcAft>
                <a:spcPts val="1000"/>
              </a:spcAft>
            </a:pPr>
            <a:r>
              <a:rPr lang="en"/>
              <a:t>hello@mail.me</a:t>
            </a:r>
          </a:p>
          <a:p>
            <a:pPr marL="457200" lvl="0" indent="-228600" rtl="0">
              <a:spcBef>
                <a:spcPts val="0"/>
              </a:spcBef>
              <a:spcAft>
                <a:spcPts val="1000"/>
              </a:spcAft>
            </a:pPr>
            <a:r>
              <a:rPr lang="en"/>
              <a:t>@companyname</a:t>
            </a:r>
          </a:p>
        </p:txBody>
      </p:sp>
      <p:grpSp>
        <p:nvGrpSpPr>
          <p:cNvPr id="474" name="Shape 474"/>
          <p:cNvGrpSpPr/>
          <p:nvPr/>
        </p:nvGrpSpPr>
        <p:grpSpPr>
          <a:xfrm>
            <a:off x="628401" y="1039422"/>
            <a:ext cx="542233" cy="510157"/>
            <a:chOff x="5972700" y="2330200"/>
            <a:chExt cx="411625" cy="387275"/>
          </a:xfrm>
        </p:grpSpPr>
        <p:sp>
          <p:nvSpPr>
            <p:cNvPr id="475" name="Shape 47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6" name="Shape 47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rtl="0">
              <a:spcBef>
                <a:spcPts val="0"/>
              </a:spcBef>
              <a:buNone/>
            </a:pPr>
            <a:r>
              <a:rPr lang="en"/>
              <a:t>Credits</a:t>
            </a:r>
          </a:p>
        </p:txBody>
      </p:sp>
      <p:sp>
        <p:nvSpPr>
          <p:cNvPr id="482" name="Shape 482"/>
          <p:cNvSpPr txBox="1">
            <a:spLocks noGrp="1"/>
          </p:cNvSpPr>
          <p:nvPr>
            <p:ph type="body" idx="1"/>
          </p:nvPr>
        </p:nvSpPr>
        <p:spPr>
          <a:xfrm>
            <a:off x="3090625" y="575500"/>
            <a:ext cx="5596200" cy="1207800"/>
          </a:xfrm>
          <a:prstGeom prst="rect">
            <a:avLst/>
          </a:prstGeom>
        </p:spPr>
        <p:txBody>
          <a:bodyPr lIns="91425" tIns="91425" rIns="91425" bIns="91425" anchor="t" anchorCtr="0">
            <a:noAutofit/>
          </a:bodyPr>
          <a:lstStyle/>
          <a:p>
            <a:pPr lvl="0" rtl="0">
              <a:spcBef>
                <a:spcPts val="0"/>
              </a:spcBef>
              <a:buNone/>
            </a:pPr>
            <a:r>
              <a:rPr lang="en" sz="2400"/>
              <a:t>Special thanks to all the people who made and released these awesome resources for free.</a:t>
            </a:r>
          </a:p>
        </p:txBody>
      </p:sp>
      <p:sp>
        <p:nvSpPr>
          <p:cNvPr id="483" name="Shape 48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56</a:t>
            </a:fld>
            <a:endParaRPr lang="en"/>
          </a:p>
        </p:txBody>
      </p:sp>
      <p:sp>
        <p:nvSpPr>
          <p:cNvPr id="484" name="Shape 484"/>
          <p:cNvSpPr txBox="1">
            <a:spLocks noGrp="1"/>
          </p:cNvSpPr>
          <p:nvPr>
            <p:ph type="body" idx="2"/>
          </p:nvPr>
        </p:nvSpPr>
        <p:spPr>
          <a:xfrm>
            <a:off x="3090625" y="2197325"/>
            <a:ext cx="5596200" cy="2359200"/>
          </a:xfrm>
          <a:prstGeom prst="rect">
            <a:avLst/>
          </a:prstGeom>
        </p:spPr>
        <p:txBody>
          <a:bodyPr lIns="91425" tIns="91425" rIns="91425" bIns="91425" anchor="t" anchorCtr="0">
            <a:noAutofit/>
          </a:bodyPr>
          <a:lstStyle/>
          <a:p>
            <a:pPr marL="457200" lvl="0" indent="-228600" rtl="0">
              <a:spcBef>
                <a:spcPts val="0"/>
              </a:spcBef>
              <a:spcAft>
                <a:spcPts val="1000"/>
              </a:spcAft>
            </a:pPr>
            <a:r>
              <a:rPr lang="en" dirty="0"/>
              <a:t>Presentation template by </a:t>
            </a:r>
            <a:r>
              <a:rPr lang="en" u="sng" dirty="0">
                <a:solidFill>
                  <a:srgbClr val="F67031"/>
                </a:solidFill>
                <a:hlinkClick r:id="rId3"/>
              </a:rPr>
              <a:t>SlidesCarnival</a:t>
            </a:r>
          </a:p>
          <a:p>
            <a:pPr marL="457200" lvl="0" indent="-228600" rtl="0">
              <a:spcBef>
                <a:spcPts val="0"/>
              </a:spcBef>
              <a:spcAft>
                <a:spcPts val="1000"/>
              </a:spcAft>
            </a:pPr>
            <a:r>
              <a:rPr lang="en" dirty="0"/>
              <a:t>Photographs by </a:t>
            </a:r>
            <a:r>
              <a:rPr lang="en" u="sng" dirty="0">
                <a:solidFill>
                  <a:srgbClr val="F67031"/>
                </a:solidFill>
                <a:hlinkClick r:id="rId4"/>
              </a:rPr>
              <a:t>Unsplash</a:t>
            </a:r>
          </a:p>
          <a:p>
            <a:pPr marL="457200" lvl="0" indent="-228600" rtl="0">
              <a:spcBef>
                <a:spcPts val="0"/>
              </a:spcBef>
              <a:spcAft>
                <a:spcPts val="1000"/>
              </a:spcAft>
            </a:pPr>
            <a:r>
              <a:rPr lang="en" dirty="0"/>
              <a:t>Learn more about </a:t>
            </a:r>
            <a:r>
              <a:rPr lang="en" dirty="0" err="1"/>
              <a:t>slidedocs</a:t>
            </a:r>
            <a:r>
              <a:rPr lang="en" dirty="0"/>
              <a:t> at </a:t>
            </a:r>
            <a:r>
              <a:rPr lang="en" u="sng" dirty="0">
                <a:solidFill>
                  <a:srgbClr val="F67031"/>
                </a:solidFill>
                <a:hlinkClick r:id="rId5"/>
              </a:rPr>
              <a:t>duarte.com/slidedocs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234450" y="575500"/>
            <a:ext cx="2046300" cy="3981000"/>
          </a:xfrm>
          <a:prstGeom prst="rect">
            <a:avLst/>
          </a:prstGeom>
        </p:spPr>
        <p:txBody>
          <a:bodyPr lIns="91425" tIns="91425" rIns="91425" bIns="91425" anchor="t" anchorCtr="0">
            <a:noAutofit/>
          </a:bodyPr>
          <a:lstStyle/>
          <a:p>
            <a:pPr lvl="0" rtl="0">
              <a:spcBef>
                <a:spcPts val="0"/>
              </a:spcBef>
              <a:buNone/>
            </a:pPr>
            <a:r>
              <a:rPr lang="en"/>
              <a:t>Presentation design</a:t>
            </a:r>
          </a:p>
        </p:txBody>
      </p:sp>
      <p:sp>
        <p:nvSpPr>
          <p:cNvPr id="490" name="Shape 490"/>
          <p:cNvSpPr txBox="1">
            <a:spLocks noGrp="1"/>
          </p:cNvSpPr>
          <p:nvPr>
            <p:ph type="body" idx="1"/>
          </p:nvPr>
        </p:nvSpPr>
        <p:spPr>
          <a:xfrm>
            <a:off x="3090625" y="575500"/>
            <a:ext cx="5596200" cy="3981000"/>
          </a:xfrm>
          <a:prstGeom prst="rect">
            <a:avLst/>
          </a:prstGeom>
        </p:spPr>
        <p:txBody>
          <a:bodyPr lIns="91425" tIns="91425" rIns="91425" bIns="91425" anchor="t" anchorCtr="0">
            <a:noAutofit/>
          </a:bodyPr>
          <a:lstStyle/>
          <a:p>
            <a:pPr lvl="0" rtl="0">
              <a:spcBef>
                <a:spcPts val="0"/>
              </a:spcBef>
              <a:buNone/>
            </a:pPr>
            <a:r>
              <a:rPr lang="en"/>
              <a:t>This presentation uses the following typographies and colors:</a:t>
            </a:r>
          </a:p>
          <a:p>
            <a:pPr marL="457200" lvl="0" indent="-228600" rtl="0">
              <a:lnSpc>
                <a:spcPct val="115000"/>
              </a:lnSpc>
              <a:spcBef>
                <a:spcPts val="0"/>
              </a:spcBef>
              <a:buClr>
                <a:srgbClr val="CCCCCC"/>
              </a:buClr>
            </a:pPr>
            <a:r>
              <a:rPr lang="en"/>
              <a:t>Titles: Nunito sans</a:t>
            </a:r>
          </a:p>
          <a:p>
            <a:pPr marL="457200" lvl="0" indent="-228600" rtl="0">
              <a:lnSpc>
                <a:spcPct val="115000"/>
              </a:lnSpc>
              <a:spcBef>
                <a:spcPts val="0"/>
              </a:spcBef>
              <a:buClr>
                <a:srgbClr val="CCCCCC"/>
              </a:buClr>
            </a:pPr>
            <a:r>
              <a:rPr lang="en"/>
              <a:t>Body copy: </a:t>
            </a:r>
            <a:r>
              <a:rPr lang="en">
                <a:solidFill>
                  <a:schemeClr val="dk2"/>
                </a:solidFill>
              </a:rPr>
              <a:t>Nunito sans</a:t>
            </a:r>
          </a:p>
          <a:p>
            <a:pPr marL="457200" lvl="0" indent="-228600" rtl="0">
              <a:lnSpc>
                <a:spcPct val="115000"/>
              </a:lnSpc>
              <a:spcBef>
                <a:spcPts val="0"/>
              </a:spcBef>
              <a:buClr>
                <a:srgbClr val="CCCCCC"/>
              </a:buClr>
            </a:pPr>
            <a:r>
              <a:rPr lang="en">
                <a:solidFill>
                  <a:schemeClr val="dk2"/>
                </a:solidFill>
              </a:rPr>
              <a:t>Italic copy: Georgia (system font)</a:t>
            </a:r>
          </a:p>
          <a:p>
            <a:pPr lvl="0" rtl="0">
              <a:lnSpc>
                <a:spcPct val="115000"/>
              </a:lnSpc>
              <a:spcBef>
                <a:spcPts val="0"/>
              </a:spcBef>
              <a:buNone/>
            </a:pPr>
            <a:r>
              <a:rPr lang="en"/>
              <a:t>You can download the font on this page:</a:t>
            </a:r>
          </a:p>
          <a:p>
            <a:pPr lvl="0" rtl="0">
              <a:lnSpc>
                <a:spcPct val="115000"/>
              </a:lnSpc>
              <a:spcBef>
                <a:spcPts val="0"/>
              </a:spcBef>
              <a:buNone/>
            </a:pPr>
            <a:r>
              <a:rPr lang="en" u="sng">
                <a:solidFill>
                  <a:srgbClr val="F67031"/>
                </a:solidFill>
                <a:hlinkClick r:id="rId3"/>
              </a:rPr>
              <a:t>https://fontlibrary.org/en/font/nunito-sans</a:t>
            </a:r>
          </a:p>
          <a:p>
            <a:pPr lvl="0" rtl="0">
              <a:lnSpc>
                <a:spcPct val="115000"/>
              </a:lnSpc>
              <a:spcBef>
                <a:spcPts val="0"/>
              </a:spcBef>
              <a:buNone/>
            </a:pPr>
            <a:endParaRPr/>
          </a:p>
          <a:p>
            <a:pPr marL="457200" lvl="0" indent="-228600" rtl="0">
              <a:lnSpc>
                <a:spcPct val="115000"/>
              </a:lnSpc>
              <a:spcBef>
                <a:spcPts val="0"/>
              </a:spcBef>
            </a:pPr>
            <a:r>
              <a:rPr lang="en"/>
              <a:t>Orange </a:t>
            </a:r>
            <a:r>
              <a:rPr lang="en" b="1">
                <a:solidFill>
                  <a:srgbClr val="F67031"/>
                </a:solidFill>
              </a:rPr>
              <a:t>#f67031</a:t>
            </a:r>
          </a:p>
          <a:p>
            <a:pPr marL="457200" lvl="0" indent="-228600" rtl="0">
              <a:spcBef>
                <a:spcPts val="0"/>
              </a:spcBef>
              <a:buClr>
                <a:schemeClr val="lt2"/>
              </a:buClr>
            </a:pPr>
            <a:r>
              <a:rPr lang="en">
                <a:solidFill>
                  <a:schemeClr val="dk2"/>
                </a:solidFill>
              </a:rPr>
              <a:t>Yellow </a:t>
            </a:r>
            <a:r>
              <a:rPr lang="en" b="1">
                <a:solidFill>
                  <a:srgbClr val="FFA400"/>
                </a:solidFill>
              </a:rPr>
              <a:t>#ffa400</a:t>
            </a:r>
          </a:p>
          <a:p>
            <a:pPr marL="457200" lvl="0" indent="-228600" rtl="0">
              <a:spcBef>
                <a:spcPts val="0"/>
              </a:spcBef>
              <a:buClr>
                <a:schemeClr val="lt2"/>
              </a:buClr>
            </a:pPr>
            <a:r>
              <a:rPr lang="en">
                <a:solidFill>
                  <a:schemeClr val="dk2"/>
                </a:solidFill>
              </a:rPr>
              <a:t>Fucsia </a:t>
            </a:r>
            <a:r>
              <a:rPr lang="en" b="1">
                <a:solidFill>
                  <a:srgbClr val="ED0036"/>
                </a:solidFill>
              </a:rPr>
              <a:t>#ed0036</a:t>
            </a:r>
          </a:p>
          <a:p>
            <a:pPr lvl="0" rtl="0">
              <a:lnSpc>
                <a:spcPct val="115000"/>
              </a:lnSpc>
              <a:spcBef>
                <a:spcPts val="0"/>
              </a:spcBef>
              <a:buNone/>
            </a:pPr>
            <a:endParaRPr/>
          </a:p>
          <a:p>
            <a:pPr lvl="0" rtl="0">
              <a:lnSpc>
                <a:spcPct val="115000"/>
              </a:lnSpc>
              <a:spcBef>
                <a:spcPts val="0"/>
              </a:spcBef>
              <a:buNone/>
            </a:pPr>
            <a:r>
              <a:rPr lang="en" i="1"/>
              <a:t>You don’t need to keep this slide in your presentation. It’s only here to serve you as a design guide if you need to create new slides or download the fonts to edit the presentation in PowerPoint®</a:t>
            </a: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p:txBody>
      </p:sp>
      <p:sp>
        <p:nvSpPr>
          <p:cNvPr id="491" name="Shape 4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57</a:t>
            </a:fld>
            <a:endParaRPr lang="e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495"/>
        <p:cNvGrpSpPr/>
        <p:nvPr/>
      </p:nvGrpSpPr>
      <p:grpSpPr>
        <a:xfrm>
          <a:off x="0" y="0"/>
          <a:ext cx="0" cy="0"/>
          <a:chOff x="0" y="0"/>
          <a:chExt cx="0" cy="0"/>
        </a:xfrm>
      </p:grpSpPr>
      <p:sp>
        <p:nvSpPr>
          <p:cNvPr id="496" name="Shape 496"/>
          <p:cNvSpPr txBox="1"/>
          <p:nvPr/>
        </p:nvSpPr>
        <p:spPr>
          <a:xfrm>
            <a:off x="6248575" y="312075"/>
            <a:ext cx="2592000" cy="1525799"/>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p>
          <a:p>
            <a:pPr lvl="0" rtl="0">
              <a:spcBef>
                <a:spcPts val="0"/>
              </a:spcBef>
              <a:buClr>
                <a:schemeClr val="dk1"/>
              </a:buClr>
              <a:buFont typeface="Arial"/>
              <a:buNone/>
            </a:pPr>
            <a:endParaRPr sz="900">
              <a:solidFill>
                <a:srgbClr val="FFFFFF"/>
              </a:solidFill>
              <a:latin typeface="Nunito Sans"/>
              <a:ea typeface="Nunito Sans"/>
              <a:cs typeface="Nunito Sans"/>
              <a:sym typeface="Nunito Sans"/>
            </a:endParaRPr>
          </a:p>
          <a:p>
            <a:pPr lvl="0" rtl="0">
              <a:spcBef>
                <a:spcPts val="0"/>
              </a:spcBef>
              <a:buClr>
                <a:schemeClr val="dk1"/>
              </a:buClr>
              <a:buSzPct val="122222"/>
              <a:buFont typeface="Arial"/>
              <a:buNone/>
            </a:pPr>
            <a:r>
              <a:rPr lang="en" sz="900">
                <a:solidFill>
                  <a:srgbClr val="FFFFFF"/>
                </a:solidFill>
                <a:latin typeface="Nunito Sans"/>
                <a:ea typeface="Nunito Sans"/>
                <a:cs typeface="Nunito Sans"/>
                <a:sym typeface="Nunito Sans"/>
              </a:rPr>
              <a:t>This means that you can:</a:t>
            </a:r>
          </a:p>
          <a:p>
            <a:pPr marL="457200" lvl="0" indent="-285750" rtl="0">
              <a:spcBef>
                <a:spcPts val="0"/>
              </a:spcBef>
              <a:buClr>
                <a:srgbClr val="FFFFFF"/>
              </a:buClr>
              <a:buSzPct val="100000"/>
              <a:buFont typeface="Nunito Sans"/>
              <a:buChar char="●"/>
            </a:pPr>
            <a:r>
              <a:rPr lang="en" sz="900">
                <a:solidFill>
                  <a:srgbClr val="FFFFFF"/>
                </a:solidFill>
                <a:latin typeface="Nunito Sans"/>
                <a:ea typeface="Nunito Sans"/>
                <a:cs typeface="Nunito Sans"/>
                <a:sym typeface="Nunito Sans"/>
              </a:rPr>
              <a:t>Resize them without losing quality.</a:t>
            </a:r>
          </a:p>
          <a:p>
            <a:pPr marL="457200" lvl="0" indent="-285750" rtl="0">
              <a:spcBef>
                <a:spcPts val="0"/>
              </a:spcBef>
              <a:buClr>
                <a:srgbClr val="FFFFFF"/>
              </a:buClr>
              <a:buSzPct val="100000"/>
              <a:buFont typeface="Nunito Sans"/>
              <a:buChar char="●"/>
            </a:pPr>
            <a:r>
              <a:rPr lang="en" sz="900">
                <a:solidFill>
                  <a:srgbClr val="FFFFFF"/>
                </a:solidFill>
                <a:latin typeface="Nunito Sans"/>
                <a:ea typeface="Nunito Sans"/>
                <a:cs typeface="Nunito Sans"/>
                <a:sym typeface="Nunito Sans"/>
              </a:rPr>
              <a:t>Change line color, width and style.</a:t>
            </a:r>
          </a:p>
          <a:p>
            <a:pPr lvl="0" rtl="0">
              <a:spcBef>
                <a:spcPts val="0"/>
              </a:spcBef>
              <a:buNone/>
            </a:pPr>
            <a:endParaRPr sz="900">
              <a:solidFill>
                <a:srgbClr val="FFFFFF"/>
              </a:solidFill>
              <a:latin typeface="Nunito Sans"/>
              <a:ea typeface="Nunito Sans"/>
              <a:cs typeface="Nunito Sans"/>
              <a:sym typeface="Nunito Sans"/>
            </a:endParaRPr>
          </a:p>
          <a:p>
            <a:pPr lvl="0" rtl="0">
              <a:spcBef>
                <a:spcPts val="0"/>
              </a:spcBef>
              <a:buNone/>
            </a:pPr>
            <a:r>
              <a:rPr lang="en" sz="900">
                <a:solidFill>
                  <a:srgbClr val="FFFFFF"/>
                </a:solidFill>
                <a:latin typeface="Nunito Sans"/>
                <a:ea typeface="Nunito Sans"/>
                <a:cs typeface="Nunito Sans"/>
                <a:sym typeface="Nunito Sans"/>
              </a:rPr>
              <a:t>Isn’t that nice? :)</a:t>
            </a:r>
          </a:p>
          <a:p>
            <a:pPr lvl="0" rtl="0">
              <a:spcBef>
                <a:spcPts val="0"/>
              </a:spcBef>
              <a:buNone/>
            </a:pPr>
            <a:endParaRPr sz="900">
              <a:solidFill>
                <a:srgbClr val="FFFFFF"/>
              </a:solidFill>
              <a:latin typeface="Nunito Sans"/>
              <a:ea typeface="Nunito Sans"/>
              <a:cs typeface="Nunito Sans"/>
              <a:sym typeface="Nunito Sans"/>
            </a:endParaRPr>
          </a:p>
          <a:p>
            <a:pPr lvl="0" rtl="0">
              <a:spcBef>
                <a:spcPts val="0"/>
              </a:spcBef>
              <a:buNone/>
            </a:pPr>
            <a:r>
              <a:rPr lang="en" sz="900">
                <a:solidFill>
                  <a:srgbClr val="FFFFFF"/>
                </a:solidFill>
                <a:latin typeface="Nunito Sans"/>
                <a:ea typeface="Nunito Sans"/>
                <a:cs typeface="Nunito Sans"/>
                <a:sym typeface="Nunito Sans"/>
              </a:rPr>
              <a:t>Examples:</a:t>
            </a:r>
          </a:p>
          <a:p>
            <a:pPr lvl="0" rtl="0">
              <a:spcBef>
                <a:spcPts val="0"/>
              </a:spcBef>
              <a:buClr>
                <a:schemeClr val="dk1"/>
              </a:buClr>
              <a:buFont typeface="Arial"/>
              <a:buNone/>
            </a:pPr>
            <a:endParaRPr sz="900">
              <a:solidFill>
                <a:srgbClr val="FFFFFF"/>
              </a:solidFill>
              <a:latin typeface="Nunito Sans"/>
              <a:ea typeface="Nunito Sans"/>
              <a:cs typeface="Nunito Sans"/>
              <a:sym typeface="Nunito Sans"/>
            </a:endParaRPr>
          </a:p>
          <a:p>
            <a:pPr lvl="0" rtl="0">
              <a:spcBef>
                <a:spcPts val="0"/>
              </a:spcBef>
              <a:buNone/>
            </a:pPr>
            <a:endParaRPr sz="900">
              <a:solidFill>
                <a:srgbClr val="FFFFFF"/>
              </a:solidFill>
              <a:latin typeface="Nunito Sans"/>
              <a:ea typeface="Nunito Sans"/>
              <a:cs typeface="Nunito Sans"/>
              <a:sym typeface="Nunito Sans"/>
            </a:endParaRPr>
          </a:p>
        </p:txBody>
      </p:sp>
      <p:grpSp>
        <p:nvGrpSpPr>
          <p:cNvPr id="497" name="Shape 497"/>
          <p:cNvGrpSpPr/>
          <p:nvPr/>
        </p:nvGrpSpPr>
        <p:grpSpPr>
          <a:xfrm>
            <a:off x="348746" y="333019"/>
            <a:ext cx="342902" cy="447293"/>
            <a:chOff x="590250" y="244200"/>
            <a:chExt cx="407975" cy="532175"/>
          </a:xfrm>
        </p:grpSpPr>
        <p:sp>
          <p:nvSpPr>
            <p:cNvPr id="498" name="Shape 49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9" name="Shape 49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0" name="Shape 50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1" name="Shape 50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2" name="Shape 50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3" name="Shape 50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4" name="Shape 50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5" name="Shape 50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7" name="Shape 50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8" name="Shape 50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9" name="Shape 50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0" name="Shape 51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1" name="Shape 51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2" name="Shape 512"/>
          <p:cNvGrpSpPr/>
          <p:nvPr/>
        </p:nvGrpSpPr>
        <p:grpSpPr>
          <a:xfrm>
            <a:off x="901438" y="399040"/>
            <a:ext cx="372593" cy="310144"/>
            <a:chOff x="1247825" y="322750"/>
            <a:chExt cx="443300" cy="369000"/>
          </a:xfrm>
        </p:grpSpPr>
        <p:sp>
          <p:nvSpPr>
            <p:cNvPr id="513" name="Shape 513"/>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6" name="Shape 516"/>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7" name="Shape 517"/>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8" name="Shape 518"/>
          <p:cNvGrpSpPr/>
          <p:nvPr/>
        </p:nvGrpSpPr>
        <p:grpSpPr>
          <a:xfrm>
            <a:off x="1474617" y="397506"/>
            <a:ext cx="356203" cy="313212"/>
            <a:chOff x="1929775" y="320925"/>
            <a:chExt cx="423800" cy="372650"/>
          </a:xfrm>
        </p:grpSpPr>
        <p:sp>
          <p:nvSpPr>
            <p:cNvPr id="519" name="Shape 519"/>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0" name="Shape 52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1" name="Shape 521"/>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2" name="Shape 522"/>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3" name="Shape 523"/>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24" name="Shape 524"/>
          <p:cNvSpPr/>
          <p:nvPr/>
        </p:nvSpPr>
        <p:spPr>
          <a:xfrm>
            <a:off x="2071919" y="386253"/>
            <a:ext cx="291716" cy="335737"/>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a:off x="2656887" y="387283"/>
            <a:ext cx="251792"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26" name="Shape 526"/>
          <p:cNvGrpSpPr/>
          <p:nvPr/>
        </p:nvGrpSpPr>
        <p:grpSpPr>
          <a:xfrm>
            <a:off x="3744261" y="362184"/>
            <a:ext cx="336767" cy="383835"/>
            <a:chOff x="4630125" y="278900"/>
            <a:chExt cx="400675" cy="456675"/>
          </a:xfrm>
        </p:grpSpPr>
        <p:sp>
          <p:nvSpPr>
            <p:cNvPr id="527" name="Shape 527"/>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8" name="Shape 528"/>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0" name="Shape 53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31" name="Shape 531"/>
          <p:cNvSpPr/>
          <p:nvPr/>
        </p:nvSpPr>
        <p:spPr>
          <a:xfrm>
            <a:off x="4284851" y="385749"/>
            <a:ext cx="385894"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32" name="Shape 532"/>
          <p:cNvGrpSpPr/>
          <p:nvPr/>
        </p:nvGrpSpPr>
        <p:grpSpPr>
          <a:xfrm>
            <a:off x="353873" y="908740"/>
            <a:ext cx="342881" cy="418127"/>
            <a:chOff x="596350" y="929175"/>
            <a:chExt cx="407950" cy="497475"/>
          </a:xfrm>
        </p:grpSpPr>
        <p:sp>
          <p:nvSpPr>
            <p:cNvPr id="533" name="Shape 533"/>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4" name="Shape 534"/>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5" name="Shape 535"/>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6" name="Shape 536"/>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8" name="Shape 538"/>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0" name="Shape 540"/>
          <p:cNvGrpSpPr/>
          <p:nvPr/>
        </p:nvGrpSpPr>
        <p:grpSpPr>
          <a:xfrm>
            <a:off x="1478189" y="969656"/>
            <a:ext cx="349059" cy="298881"/>
            <a:chOff x="1934025" y="1001650"/>
            <a:chExt cx="415300" cy="355600"/>
          </a:xfrm>
        </p:grpSpPr>
        <p:sp>
          <p:nvSpPr>
            <p:cNvPr id="541" name="Shape 541"/>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3" name="Shape 543"/>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4" name="Shape 54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45" name="Shape 545"/>
          <p:cNvSpPr/>
          <p:nvPr/>
        </p:nvSpPr>
        <p:spPr>
          <a:xfrm>
            <a:off x="2042248" y="944598"/>
            <a:ext cx="351076" cy="349038"/>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2607758" y="961997"/>
            <a:ext cx="350068" cy="314241"/>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p:nvPr/>
        </p:nvSpPr>
        <p:spPr>
          <a:xfrm>
            <a:off x="3177870" y="964560"/>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8" name="Shape 548"/>
          <p:cNvSpPr/>
          <p:nvPr/>
        </p:nvSpPr>
        <p:spPr>
          <a:xfrm>
            <a:off x="3754139" y="967628"/>
            <a:ext cx="317309"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49" name="Shape 549"/>
          <p:cNvGrpSpPr/>
          <p:nvPr/>
        </p:nvGrpSpPr>
        <p:grpSpPr>
          <a:xfrm>
            <a:off x="4302584" y="947130"/>
            <a:ext cx="350068" cy="350572"/>
            <a:chOff x="5294400" y="974850"/>
            <a:chExt cx="416500" cy="417100"/>
          </a:xfrm>
        </p:grpSpPr>
        <p:sp>
          <p:nvSpPr>
            <p:cNvPr id="550" name="Shape 55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1" name="Shape 551"/>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2" name="Shape 552"/>
          <p:cNvGrpSpPr/>
          <p:nvPr/>
        </p:nvGrpSpPr>
        <p:grpSpPr>
          <a:xfrm>
            <a:off x="4825606" y="907732"/>
            <a:ext cx="433992" cy="422729"/>
            <a:chOff x="5916675" y="927975"/>
            <a:chExt cx="516350" cy="502950"/>
          </a:xfrm>
        </p:grpSpPr>
        <p:sp>
          <p:nvSpPr>
            <p:cNvPr id="553" name="Shape 55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4" name="Shape 55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5" name="Shape 555"/>
          <p:cNvGrpSpPr/>
          <p:nvPr/>
        </p:nvGrpSpPr>
        <p:grpSpPr>
          <a:xfrm>
            <a:off x="327250" y="1557144"/>
            <a:ext cx="391000" cy="264085"/>
            <a:chOff x="564675" y="1700625"/>
            <a:chExt cx="465200" cy="314200"/>
          </a:xfrm>
        </p:grpSpPr>
        <p:sp>
          <p:nvSpPr>
            <p:cNvPr id="556" name="Shape 556"/>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7" name="Shape 557"/>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8" name="Shape 558"/>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9" name="Shape 559"/>
          <p:cNvGrpSpPr/>
          <p:nvPr/>
        </p:nvGrpSpPr>
        <p:grpSpPr>
          <a:xfrm>
            <a:off x="892235" y="1492657"/>
            <a:ext cx="391000" cy="382826"/>
            <a:chOff x="1236875" y="1623900"/>
            <a:chExt cx="465200" cy="455475"/>
          </a:xfrm>
        </p:grpSpPr>
        <p:sp>
          <p:nvSpPr>
            <p:cNvPr id="560" name="Shape 56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2" name="Shape 562"/>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3" name="Shape 563"/>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4" name="Shape 564"/>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5" name="Shape 565"/>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6" name="Shape 566"/>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7" name="Shape 567"/>
          <p:cNvGrpSpPr/>
          <p:nvPr/>
        </p:nvGrpSpPr>
        <p:grpSpPr>
          <a:xfrm>
            <a:off x="1469490" y="1500852"/>
            <a:ext cx="366457" cy="366436"/>
            <a:chOff x="1923675" y="1633650"/>
            <a:chExt cx="436000" cy="435975"/>
          </a:xfrm>
        </p:grpSpPr>
        <p:sp>
          <p:nvSpPr>
            <p:cNvPr id="568" name="Shape 56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9" name="Shape 56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0" name="Shape 57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1" name="Shape 57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3" name="Shape 57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4" name="Shape 574"/>
          <p:cNvGrpSpPr/>
          <p:nvPr/>
        </p:nvGrpSpPr>
        <p:grpSpPr>
          <a:xfrm>
            <a:off x="2032940" y="1499318"/>
            <a:ext cx="369504" cy="369504"/>
            <a:chOff x="2594050" y="1631825"/>
            <a:chExt cx="439625" cy="439625"/>
          </a:xfrm>
        </p:grpSpPr>
        <p:sp>
          <p:nvSpPr>
            <p:cNvPr id="575" name="Shape 57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6" name="Shape 57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7" name="Shape 57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8" name="Shape 57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79" name="Shape 579"/>
          <p:cNvSpPr/>
          <p:nvPr/>
        </p:nvSpPr>
        <p:spPr>
          <a:xfrm>
            <a:off x="2614398" y="1515739"/>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80" name="Shape 580"/>
          <p:cNvGrpSpPr/>
          <p:nvPr/>
        </p:nvGrpSpPr>
        <p:grpSpPr>
          <a:xfrm>
            <a:off x="3197705" y="1471686"/>
            <a:ext cx="299911" cy="424767"/>
            <a:chOff x="3979850" y="1598950"/>
            <a:chExt cx="356825" cy="505375"/>
          </a:xfrm>
        </p:grpSpPr>
        <p:sp>
          <p:nvSpPr>
            <p:cNvPr id="581" name="Shape 58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2" name="Shape 58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3" name="Shape 583"/>
          <p:cNvGrpSpPr/>
          <p:nvPr/>
        </p:nvGrpSpPr>
        <p:grpSpPr>
          <a:xfrm>
            <a:off x="3715096" y="1562775"/>
            <a:ext cx="395098" cy="242589"/>
            <a:chOff x="4595425" y="1707325"/>
            <a:chExt cx="470075" cy="288625"/>
          </a:xfrm>
        </p:grpSpPr>
        <p:sp>
          <p:nvSpPr>
            <p:cNvPr id="584" name="Shape 584"/>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5" name="Shape 585"/>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6" name="Shape 586"/>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7" name="Shape 587"/>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9" name="Shape 589"/>
          <p:cNvGrpSpPr/>
          <p:nvPr/>
        </p:nvGrpSpPr>
        <p:grpSpPr>
          <a:xfrm>
            <a:off x="4299012" y="1503415"/>
            <a:ext cx="357233" cy="361309"/>
            <a:chOff x="5290150" y="1636700"/>
            <a:chExt cx="425025" cy="429875"/>
          </a:xfrm>
        </p:grpSpPr>
        <p:sp>
          <p:nvSpPr>
            <p:cNvPr id="590" name="Shape 59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2" name="Shape 592"/>
          <p:cNvGrpSpPr/>
          <p:nvPr/>
        </p:nvGrpSpPr>
        <p:grpSpPr>
          <a:xfrm>
            <a:off x="4862967" y="1492657"/>
            <a:ext cx="359271" cy="376691"/>
            <a:chOff x="5961125" y="1623900"/>
            <a:chExt cx="427450" cy="448175"/>
          </a:xfrm>
        </p:grpSpPr>
        <p:sp>
          <p:nvSpPr>
            <p:cNvPr id="593" name="Shape 59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4" name="Shape 59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5" name="Shape 59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6" name="Shape 59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7" name="Shape 59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0" name="Shape 600"/>
          <p:cNvGrpSpPr/>
          <p:nvPr/>
        </p:nvGrpSpPr>
        <p:grpSpPr>
          <a:xfrm>
            <a:off x="5415658" y="1502386"/>
            <a:ext cx="383835" cy="363369"/>
            <a:chOff x="6618700" y="1635475"/>
            <a:chExt cx="456675" cy="432325"/>
          </a:xfrm>
        </p:grpSpPr>
        <p:sp>
          <p:nvSpPr>
            <p:cNvPr id="601" name="Shape 60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2" name="Shape 60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3" name="Shape 60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4" name="Shape 60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5" name="Shape 60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6" name="Shape 606"/>
          <p:cNvGrpSpPr/>
          <p:nvPr/>
        </p:nvGrpSpPr>
        <p:grpSpPr>
          <a:xfrm>
            <a:off x="370746" y="2085798"/>
            <a:ext cx="304008" cy="326513"/>
            <a:chOff x="616425" y="2329600"/>
            <a:chExt cx="361700" cy="388475"/>
          </a:xfrm>
        </p:grpSpPr>
        <p:sp>
          <p:nvSpPr>
            <p:cNvPr id="607" name="Shape 60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8" name="Shape 60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9" name="Shape 60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4" name="Shape 61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5" name="Shape 615"/>
          <p:cNvGrpSpPr/>
          <p:nvPr/>
        </p:nvGrpSpPr>
        <p:grpSpPr>
          <a:xfrm>
            <a:off x="927557" y="2088865"/>
            <a:ext cx="320377" cy="320377"/>
            <a:chOff x="1278900" y="2333250"/>
            <a:chExt cx="381175" cy="381175"/>
          </a:xfrm>
        </p:grpSpPr>
        <p:sp>
          <p:nvSpPr>
            <p:cNvPr id="616" name="Shape 616"/>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7" name="Shape 617"/>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8" name="Shape 618"/>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9" name="Shape 619"/>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0" name="Shape 620"/>
          <p:cNvGrpSpPr/>
          <p:nvPr/>
        </p:nvGrpSpPr>
        <p:grpSpPr>
          <a:xfrm>
            <a:off x="1492520" y="2088865"/>
            <a:ext cx="320398" cy="320377"/>
            <a:chOff x="1951075" y="2333250"/>
            <a:chExt cx="381200" cy="381175"/>
          </a:xfrm>
        </p:grpSpPr>
        <p:sp>
          <p:nvSpPr>
            <p:cNvPr id="621" name="Shape 621"/>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4" name="Shape 624"/>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5" name="Shape 625"/>
          <p:cNvGrpSpPr/>
          <p:nvPr/>
        </p:nvGrpSpPr>
        <p:grpSpPr>
          <a:xfrm>
            <a:off x="2057504" y="2088865"/>
            <a:ext cx="320377" cy="320377"/>
            <a:chOff x="2623275" y="2333250"/>
            <a:chExt cx="381175" cy="381175"/>
          </a:xfrm>
        </p:grpSpPr>
        <p:sp>
          <p:nvSpPr>
            <p:cNvPr id="626" name="Shape 626"/>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7" name="Shape 627"/>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8" name="Shape 628"/>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9" name="Shape 629"/>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0" name="Shape 630"/>
          <p:cNvGrpSpPr/>
          <p:nvPr/>
        </p:nvGrpSpPr>
        <p:grpSpPr>
          <a:xfrm>
            <a:off x="2697208" y="2033603"/>
            <a:ext cx="170936" cy="426826"/>
            <a:chOff x="3384375" y="2267500"/>
            <a:chExt cx="203375" cy="507825"/>
          </a:xfrm>
        </p:grpSpPr>
        <p:sp>
          <p:nvSpPr>
            <p:cNvPr id="631" name="Shape 631"/>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3" name="Shape 633"/>
          <p:cNvGrpSpPr/>
          <p:nvPr/>
        </p:nvGrpSpPr>
        <p:grpSpPr>
          <a:xfrm>
            <a:off x="3842516" y="2087836"/>
            <a:ext cx="140237" cy="318339"/>
            <a:chOff x="4747025" y="2332025"/>
            <a:chExt cx="166850" cy="378750"/>
          </a:xfrm>
        </p:grpSpPr>
        <p:sp>
          <p:nvSpPr>
            <p:cNvPr id="634" name="Shape 634"/>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6" name="Shape 636"/>
          <p:cNvGrpSpPr/>
          <p:nvPr/>
        </p:nvGrpSpPr>
        <p:grpSpPr>
          <a:xfrm>
            <a:off x="3274989" y="2035641"/>
            <a:ext cx="145343" cy="422729"/>
            <a:chOff x="4071800" y="2269925"/>
            <a:chExt cx="172925" cy="502950"/>
          </a:xfrm>
        </p:grpSpPr>
        <p:sp>
          <p:nvSpPr>
            <p:cNvPr id="637" name="Shape 63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8" name="Shape 63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39" name="Shape 639"/>
          <p:cNvSpPr/>
          <p:nvPr/>
        </p:nvSpPr>
        <p:spPr>
          <a:xfrm>
            <a:off x="4317610" y="2080241"/>
            <a:ext cx="320377" cy="337775"/>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40" name="Shape 640"/>
          <p:cNvGrpSpPr/>
          <p:nvPr/>
        </p:nvGrpSpPr>
        <p:grpSpPr>
          <a:xfrm>
            <a:off x="4872695" y="2086302"/>
            <a:ext cx="345970" cy="325504"/>
            <a:chOff x="5972700" y="2330200"/>
            <a:chExt cx="411625" cy="387275"/>
          </a:xfrm>
        </p:grpSpPr>
        <p:sp>
          <p:nvSpPr>
            <p:cNvPr id="641" name="Shape 64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2" name="Shape 64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3" name="Shape 643"/>
          <p:cNvGrpSpPr/>
          <p:nvPr/>
        </p:nvGrpSpPr>
        <p:grpSpPr>
          <a:xfrm>
            <a:off x="467992" y="2614430"/>
            <a:ext cx="109538" cy="399195"/>
            <a:chOff x="732125" y="2958550"/>
            <a:chExt cx="130325" cy="474950"/>
          </a:xfrm>
        </p:grpSpPr>
        <p:sp>
          <p:nvSpPr>
            <p:cNvPr id="644" name="Shape 64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5" name="Shape 64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6" name="Shape 646"/>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7" name="Shape 647"/>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0" name="Shape 650"/>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1" name="Shape 651"/>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52" name="Shape 652"/>
          <p:cNvSpPr/>
          <p:nvPr/>
        </p:nvSpPr>
        <p:spPr>
          <a:xfrm>
            <a:off x="1484912" y="2598659"/>
            <a:ext cx="335737"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3" name="Shape 653"/>
          <p:cNvSpPr/>
          <p:nvPr/>
        </p:nvSpPr>
        <p:spPr>
          <a:xfrm>
            <a:off x="963404" y="2598659"/>
            <a:ext cx="248745"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54" name="Shape 654"/>
          <p:cNvGrpSpPr/>
          <p:nvPr/>
        </p:nvGrpSpPr>
        <p:grpSpPr>
          <a:xfrm>
            <a:off x="2023737" y="2627227"/>
            <a:ext cx="387932" cy="367466"/>
            <a:chOff x="2583100" y="2973775"/>
            <a:chExt cx="461550" cy="437200"/>
          </a:xfrm>
        </p:grpSpPr>
        <p:sp>
          <p:nvSpPr>
            <p:cNvPr id="655" name="Shape 65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57" name="Shape 657"/>
          <p:cNvSpPr/>
          <p:nvPr/>
        </p:nvSpPr>
        <p:spPr>
          <a:xfrm>
            <a:off x="3734681" y="2636021"/>
            <a:ext cx="356203" cy="356203"/>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58" name="Shape 658"/>
          <p:cNvGrpSpPr/>
          <p:nvPr/>
        </p:nvGrpSpPr>
        <p:grpSpPr>
          <a:xfrm>
            <a:off x="4263186" y="2655383"/>
            <a:ext cx="435021" cy="323445"/>
            <a:chOff x="5247525" y="3007275"/>
            <a:chExt cx="517575" cy="384825"/>
          </a:xfrm>
        </p:grpSpPr>
        <p:sp>
          <p:nvSpPr>
            <p:cNvPr id="659" name="Shape 659"/>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1" name="Shape 661"/>
          <p:cNvGrpSpPr/>
          <p:nvPr/>
        </p:nvGrpSpPr>
        <p:grpSpPr>
          <a:xfrm>
            <a:off x="3174171" y="2636955"/>
            <a:ext cx="342881" cy="350068"/>
            <a:chOff x="3951850" y="2985350"/>
            <a:chExt cx="407950" cy="416500"/>
          </a:xfrm>
        </p:grpSpPr>
        <p:sp>
          <p:nvSpPr>
            <p:cNvPr id="662" name="Shape 66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4" name="Shape 66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6" name="Shape 666"/>
          <p:cNvGrpSpPr/>
          <p:nvPr/>
        </p:nvGrpSpPr>
        <p:grpSpPr>
          <a:xfrm>
            <a:off x="330844" y="3226503"/>
            <a:ext cx="397136" cy="305017"/>
            <a:chOff x="568950" y="3686775"/>
            <a:chExt cx="472500" cy="362900"/>
          </a:xfrm>
        </p:grpSpPr>
        <p:sp>
          <p:nvSpPr>
            <p:cNvPr id="667" name="Shape 66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8" name="Shape 66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9" name="Shape 66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70" name="Shape 670"/>
          <p:cNvSpPr/>
          <p:nvPr/>
        </p:nvSpPr>
        <p:spPr>
          <a:xfrm>
            <a:off x="4907685" y="2619652"/>
            <a:ext cx="270220"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71" name="Shape 671"/>
          <p:cNvGrpSpPr/>
          <p:nvPr/>
        </p:nvGrpSpPr>
        <p:grpSpPr>
          <a:xfrm>
            <a:off x="898896" y="3252096"/>
            <a:ext cx="377699" cy="253852"/>
            <a:chOff x="1244800" y="3717225"/>
            <a:chExt cx="449375" cy="302025"/>
          </a:xfrm>
        </p:grpSpPr>
        <p:sp>
          <p:nvSpPr>
            <p:cNvPr id="672" name="Shape 672"/>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3" name="Shape 673"/>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8" name="Shape 678"/>
          <p:cNvGrpSpPr/>
          <p:nvPr/>
        </p:nvGrpSpPr>
        <p:grpSpPr>
          <a:xfrm>
            <a:off x="1468986" y="3232639"/>
            <a:ext cx="367466" cy="287114"/>
            <a:chOff x="1923075" y="3694075"/>
            <a:chExt cx="437200" cy="341600"/>
          </a:xfrm>
        </p:grpSpPr>
        <p:sp>
          <p:nvSpPr>
            <p:cNvPr id="679" name="Shape 67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0" name="Shape 68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1" name="Shape 68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2" name="Shape 68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4" name="Shape 68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5" name="Shape 68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6" name="Shape 68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7" name="Shape 68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8" name="Shape 688"/>
          <p:cNvGrpSpPr/>
          <p:nvPr/>
        </p:nvGrpSpPr>
        <p:grpSpPr>
          <a:xfrm>
            <a:off x="2037542" y="3228037"/>
            <a:ext cx="360301" cy="295813"/>
            <a:chOff x="2599525" y="3688600"/>
            <a:chExt cx="428675" cy="351950"/>
          </a:xfrm>
        </p:grpSpPr>
        <p:sp>
          <p:nvSpPr>
            <p:cNvPr id="689" name="Shape 689"/>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0" name="Shape 69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1" name="Shape 691"/>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2" name="Shape 692"/>
          <p:cNvGrpSpPr/>
          <p:nvPr/>
        </p:nvGrpSpPr>
        <p:grpSpPr>
          <a:xfrm>
            <a:off x="2619924" y="3207571"/>
            <a:ext cx="333699" cy="329076"/>
            <a:chOff x="3292425" y="3664250"/>
            <a:chExt cx="397025" cy="391525"/>
          </a:xfrm>
        </p:grpSpPr>
        <p:sp>
          <p:nvSpPr>
            <p:cNvPr id="693" name="Shape 69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6" name="Shape 696"/>
          <p:cNvGrpSpPr/>
          <p:nvPr/>
        </p:nvGrpSpPr>
        <p:grpSpPr>
          <a:xfrm>
            <a:off x="3157781" y="3250037"/>
            <a:ext cx="369525" cy="268182"/>
            <a:chOff x="3932350" y="3714775"/>
            <a:chExt cx="439650" cy="319075"/>
          </a:xfrm>
        </p:grpSpPr>
        <p:sp>
          <p:nvSpPr>
            <p:cNvPr id="697" name="Shape 69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8" name="Shape 69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9" name="Shape 69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0" name="Shape 70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1" name="Shape 70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2" name="Shape 702"/>
          <p:cNvGrpSpPr/>
          <p:nvPr/>
        </p:nvGrpSpPr>
        <p:grpSpPr>
          <a:xfrm>
            <a:off x="3722765" y="3250037"/>
            <a:ext cx="369504" cy="268182"/>
            <a:chOff x="4604550" y="3714775"/>
            <a:chExt cx="439625" cy="319075"/>
          </a:xfrm>
        </p:grpSpPr>
        <p:sp>
          <p:nvSpPr>
            <p:cNvPr id="703" name="Shape 70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4" name="Shape 70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5" name="Shape 705"/>
          <p:cNvGrpSpPr/>
          <p:nvPr/>
        </p:nvGrpSpPr>
        <p:grpSpPr>
          <a:xfrm>
            <a:off x="4301050" y="3222406"/>
            <a:ext cx="353136" cy="313737"/>
            <a:chOff x="5292575" y="3681900"/>
            <a:chExt cx="420150" cy="373275"/>
          </a:xfrm>
        </p:grpSpPr>
        <p:sp>
          <p:nvSpPr>
            <p:cNvPr id="706" name="Shape 706"/>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7" name="Shape 707"/>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8" name="Shape 708"/>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9" name="Shape 709"/>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1" name="Shape 711"/>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2" name="Shape 712"/>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3" name="Shape 713"/>
          <p:cNvGrpSpPr/>
          <p:nvPr/>
        </p:nvGrpSpPr>
        <p:grpSpPr>
          <a:xfrm>
            <a:off x="4846073" y="3182482"/>
            <a:ext cx="393059" cy="393059"/>
            <a:chOff x="5941025" y="3634400"/>
            <a:chExt cx="467650" cy="467650"/>
          </a:xfrm>
        </p:grpSpPr>
        <p:sp>
          <p:nvSpPr>
            <p:cNvPr id="714" name="Shape 71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5" name="Shape 71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6" name="Shape 71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7" name="Shape 71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8" name="Shape 71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9" name="Shape 71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0" name="Shape 720"/>
          <p:cNvGrpSpPr/>
          <p:nvPr/>
        </p:nvGrpSpPr>
        <p:grpSpPr>
          <a:xfrm>
            <a:off x="5436146" y="3207571"/>
            <a:ext cx="342881" cy="342902"/>
            <a:chOff x="6643075" y="3664250"/>
            <a:chExt cx="407950" cy="407975"/>
          </a:xfrm>
        </p:grpSpPr>
        <p:sp>
          <p:nvSpPr>
            <p:cNvPr id="721" name="Shape 72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2" name="Shape 72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3" name="Shape 723"/>
          <p:cNvGrpSpPr/>
          <p:nvPr/>
        </p:nvGrpSpPr>
        <p:grpSpPr>
          <a:xfrm>
            <a:off x="336979" y="3758224"/>
            <a:ext cx="371564" cy="371543"/>
            <a:chOff x="576250" y="4319400"/>
            <a:chExt cx="442075" cy="442050"/>
          </a:xfrm>
        </p:grpSpPr>
        <p:sp>
          <p:nvSpPr>
            <p:cNvPr id="724" name="Shape 72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5" name="Shape 72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6" name="Shape 72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7" name="Shape 72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28" name="Shape 728"/>
          <p:cNvSpPr/>
          <p:nvPr/>
        </p:nvSpPr>
        <p:spPr>
          <a:xfrm>
            <a:off x="886643" y="3830522"/>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9" name="Shape 729"/>
          <p:cNvSpPr/>
          <p:nvPr/>
        </p:nvSpPr>
        <p:spPr>
          <a:xfrm>
            <a:off x="3177366" y="3773702"/>
            <a:ext cx="340843" cy="340864"/>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0" name="Shape 730"/>
          <p:cNvSpPr/>
          <p:nvPr/>
        </p:nvSpPr>
        <p:spPr>
          <a:xfrm>
            <a:off x="2612360" y="3795199"/>
            <a:ext cx="340843"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1" name="Shape 731"/>
          <p:cNvSpPr/>
          <p:nvPr/>
        </p:nvSpPr>
        <p:spPr>
          <a:xfrm>
            <a:off x="3740837" y="3772168"/>
            <a:ext cx="343911" cy="343932"/>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732" name="Shape 732"/>
          <p:cNvGrpSpPr/>
          <p:nvPr/>
        </p:nvGrpSpPr>
        <p:grpSpPr>
          <a:xfrm>
            <a:off x="4280584" y="3777157"/>
            <a:ext cx="394068" cy="325504"/>
            <a:chOff x="5268225" y="4341925"/>
            <a:chExt cx="468850" cy="387275"/>
          </a:xfrm>
        </p:grpSpPr>
        <p:sp>
          <p:nvSpPr>
            <p:cNvPr id="733" name="Shape 733"/>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4" name="Shape 734"/>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5" name="Shape 735"/>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6" name="Shape 736"/>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7" name="Shape 737"/>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9" name="Shape 739"/>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0" name="Shape 74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41" name="Shape 741"/>
          <p:cNvGrpSpPr/>
          <p:nvPr/>
        </p:nvGrpSpPr>
        <p:grpSpPr>
          <a:xfrm>
            <a:off x="4865530" y="3766924"/>
            <a:ext cx="354144" cy="354144"/>
            <a:chOff x="5964175" y="4329750"/>
            <a:chExt cx="421350" cy="421350"/>
          </a:xfrm>
        </p:grpSpPr>
        <p:sp>
          <p:nvSpPr>
            <p:cNvPr id="742" name="Shape 742"/>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3" name="Shape 743"/>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44" name="Shape 744"/>
          <p:cNvGrpSpPr/>
          <p:nvPr/>
        </p:nvGrpSpPr>
        <p:grpSpPr>
          <a:xfrm>
            <a:off x="901438" y="4331908"/>
            <a:ext cx="372593" cy="360301"/>
            <a:chOff x="1247825" y="5001950"/>
            <a:chExt cx="443300" cy="428675"/>
          </a:xfrm>
        </p:grpSpPr>
        <p:sp>
          <p:nvSpPr>
            <p:cNvPr id="745" name="Shape 745"/>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8" name="Shape 748"/>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9" name="Shape 749"/>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1" name="Shape 751"/>
          <p:cNvGrpSpPr/>
          <p:nvPr/>
        </p:nvGrpSpPr>
        <p:grpSpPr>
          <a:xfrm>
            <a:off x="1499685" y="4313984"/>
            <a:ext cx="306068" cy="389991"/>
            <a:chOff x="1959600" y="4980625"/>
            <a:chExt cx="364150" cy="464000"/>
          </a:xfrm>
        </p:grpSpPr>
        <p:sp>
          <p:nvSpPr>
            <p:cNvPr id="752" name="Shape 752"/>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3" name="Shape 753"/>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4" name="Shape 754"/>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5" name="Shape 755"/>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6" name="Shape 756"/>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8" name="Shape 758"/>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9" name="Shape 759"/>
          <p:cNvGrpSpPr/>
          <p:nvPr/>
        </p:nvGrpSpPr>
        <p:grpSpPr>
          <a:xfrm>
            <a:off x="2042165" y="4328840"/>
            <a:ext cx="351076" cy="360805"/>
            <a:chOff x="2605025" y="4998300"/>
            <a:chExt cx="417700" cy="429275"/>
          </a:xfrm>
        </p:grpSpPr>
        <p:sp>
          <p:nvSpPr>
            <p:cNvPr id="760" name="Shape 76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2" name="Shape 762"/>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63" name="Shape 763"/>
          <p:cNvGrpSpPr/>
          <p:nvPr/>
        </p:nvGrpSpPr>
        <p:grpSpPr>
          <a:xfrm>
            <a:off x="2572856" y="4331908"/>
            <a:ext cx="419661" cy="349542"/>
            <a:chOff x="3236425" y="5001950"/>
            <a:chExt cx="499300" cy="415875"/>
          </a:xfrm>
        </p:grpSpPr>
        <p:sp>
          <p:nvSpPr>
            <p:cNvPr id="764" name="Shape 764"/>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5" name="Shape 765"/>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6" name="Shape 766"/>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7" name="Shape 767"/>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8" name="Shape 768"/>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9" name="Shape 769"/>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70" name="Shape 770"/>
          <p:cNvGrpSpPr/>
          <p:nvPr/>
        </p:nvGrpSpPr>
        <p:grpSpPr>
          <a:xfrm>
            <a:off x="3187976" y="4313984"/>
            <a:ext cx="319368" cy="380263"/>
            <a:chOff x="3968275" y="4980625"/>
            <a:chExt cx="379975" cy="452425"/>
          </a:xfrm>
        </p:grpSpPr>
        <p:sp>
          <p:nvSpPr>
            <p:cNvPr id="771" name="Shape 771"/>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2" name="Shape 772"/>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3" name="Shape 773"/>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74" name="Shape 774"/>
          <p:cNvGrpSpPr/>
          <p:nvPr/>
        </p:nvGrpSpPr>
        <p:grpSpPr>
          <a:xfrm>
            <a:off x="4843509" y="4398938"/>
            <a:ext cx="404322" cy="220084"/>
            <a:chOff x="5937975" y="5081700"/>
            <a:chExt cx="481050" cy="261850"/>
          </a:xfrm>
        </p:grpSpPr>
        <p:sp>
          <p:nvSpPr>
            <p:cNvPr id="775" name="Shape 775"/>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6" name="Shape 776"/>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7" name="Shape 777"/>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78" name="Shape 778"/>
          <p:cNvGrpSpPr/>
          <p:nvPr/>
        </p:nvGrpSpPr>
        <p:grpSpPr>
          <a:xfrm>
            <a:off x="5461718" y="4356471"/>
            <a:ext cx="290182" cy="333678"/>
            <a:chOff x="6673500" y="5031175"/>
            <a:chExt cx="345250" cy="397000"/>
          </a:xfrm>
        </p:grpSpPr>
        <p:sp>
          <p:nvSpPr>
            <p:cNvPr id="779" name="Shape 779"/>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0" name="Shape 78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1" name="Shape 781"/>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2" name="Shape 782"/>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3" name="Shape 783"/>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84" name="Shape 784"/>
          <p:cNvGrpSpPr/>
          <p:nvPr/>
        </p:nvGrpSpPr>
        <p:grpSpPr>
          <a:xfrm>
            <a:off x="3153705" y="381116"/>
            <a:ext cx="387932" cy="345970"/>
            <a:chOff x="3927500" y="301425"/>
            <a:chExt cx="461550" cy="411625"/>
          </a:xfrm>
        </p:grpSpPr>
        <p:sp>
          <p:nvSpPr>
            <p:cNvPr id="785" name="Shape 78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6" name="Shape 78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7" name="Shape 78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8" name="Shape 78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9" name="Shape 78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0" name="Shape 79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1" name="Shape 79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2" name="Shape 79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3" name="Shape 79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4" name="Shape 79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5" name="Shape 79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6" name="Shape 79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7" name="Shape 79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8" name="Shape 79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9" name="Shape 79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0" name="Shape 80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1" name="Shape 80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2" name="Shape 80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3" name="Shape 80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4" name="Shape 80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5" name="Shape 80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6" name="Shape 80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7" name="Shape 80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8" name="Shape 80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9" name="Shape 80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0" name="Shape 81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1" name="Shape 81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12" name="Shape 812"/>
          <p:cNvGrpSpPr/>
          <p:nvPr/>
        </p:nvGrpSpPr>
        <p:grpSpPr>
          <a:xfrm>
            <a:off x="5441252" y="387777"/>
            <a:ext cx="332669" cy="332669"/>
            <a:chOff x="6649150" y="309350"/>
            <a:chExt cx="395800" cy="395800"/>
          </a:xfrm>
        </p:grpSpPr>
        <p:sp>
          <p:nvSpPr>
            <p:cNvPr id="813" name="Shape 81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4" name="Shape 81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5" name="Shape 81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6" name="Shape 816"/>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7" name="Shape 817"/>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8" name="Shape 81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9" name="Shape 819"/>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0" name="Shape 82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1" name="Shape 821"/>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2" name="Shape 822"/>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3" name="Shape 82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4" name="Shape 82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5" name="Shape 825"/>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6" name="Shape 826"/>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7" name="Shape 82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8" name="Shape 828"/>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9" name="Shape 82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0" name="Shape 830"/>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1" name="Shape 831"/>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2" name="Shape 83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3" name="Shape 833"/>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4" name="Shape 83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5" name="Shape 835"/>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36" name="Shape 836"/>
          <p:cNvGrpSpPr/>
          <p:nvPr/>
        </p:nvGrpSpPr>
        <p:grpSpPr>
          <a:xfrm>
            <a:off x="4873704" y="395447"/>
            <a:ext cx="337796" cy="319873"/>
            <a:chOff x="5973900" y="318475"/>
            <a:chExt cx="401900" cy="380575"/>
          </a:xfrm>
        </p:grpSpPr>
        <p:sp>
          <p:nvSpPr>
            <p:cNvPr id="837" name="Shape 837"/>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8" name="Shape 838"/>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9" name="Shape 839"/>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0" name="Shape 84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1" name="Shape 841"/>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2" name="Shape 842"/>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3" name="Shape 843"/>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4" name="Shape 844"/>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5" name="Shape 845"/>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6" name="Shape 846"/>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7" name="Shape 847"/>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8" name="Shape 848"/>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9" name="Shape 849"/>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0" name="Shape 850"/>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51" name="Shape 851"/>
          <p:cNvGrpSpPr/>
          <p:nvPr/>
        </p:nvGrpSpPr>
        <p:grpSpPr>
          <a:xfrm>
            <a:off x="918857" y="908740"/>
            <a:ext cx="342881" cy="418127"/>
            <a:chOff x="1268550" y="929175"/>
            <a:chExt cx="407950" cy="497475"/>
          </a:xfrm>
        </p:grpSpPr>
        <p:sp>
          <p:nvSpPr>
            <p:cNvPr id="852" name="Shape 852"/>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3" name="Shape 853"/>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4" name="Shape 854"/>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55" name="Shape 855"/>
          <p:cNvGrpSpPr/>
          <p:nvPr/>
        </p:nvGrpSpPr>
        <p:grpSpPr>
          <a:xfrm>
            <a:off x="5404921" y="924605"/>
            <a:ext cx="405331" cy="388962"/>
            <a:chOff x="6605925" y="948050"/>
            <a:chExt cx="482250" cy="462775"/>
          </a:xfrm>
        </p:grpSpPr>
        <p:sp>
          <p:nvSpPr>
            <p:cNvPr id="856" name="Shape 856"/>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7" name="Shape 857"/>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8" name="Shape 858"/>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9" name="Shape 859"/>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0" name="Shape 86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1" name="Shape 861"/>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62" name="Shape 862"/>
          <p:cNvGrpSpPr/>
          <p:nvPr/>
        </p:nvGrpSpPr>
        <p:grpSpPr>
          <a:xfrm>
            <a:off x="5499603" y="2076573"/>
            <a:ext cx="215966" cy="342398"/>
            <a:chOff x="6718575" y="2318625"/>
            <a:chExt cx="256950" cy="407375"/>
          </a:xfrm>
        </p:grpSpPr>
        <p:sp>
          <p:nvSpPr>
            <p:cNvPr id="863" name="Shape 8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4" name="Shape 8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5" name="Shape 8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6" name="Shape 8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7" name="Shape 8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8" name="Shape 8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9" name="Shape 8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0" name="Shape 87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71" name="Shape 871"/>
          <p:cNvGrpSpPr/>
          <p:nvPr/>
        </p:nvGrpSpPr>
        <p:grpSpPr>
          <a:xfrm>
            <a:off x="2600992" y="2703481"/>
            <a:ext cx="363369" cy="221114"/>
            <a:chOff x="3269900" y="3064500"/>
            <a:chExt cx="432325" cy="263075"/>
          </a:xfrm>
        </p:grpSpPr>
        <p:sp>
          <p:nvSpPr>
            <p:cNvPr id="872" name="Shape 872"/>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3" name="Shape 873"/>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4" name="Shape 874"/>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75" name="Shape 875"/>
          <p:cNvGrpSpPr/>
          <p:nvPr/>
        </p:nvGrpSpPr>
        <p:grpSpPr>
          <a:xfrm>
            <a:off x="5475019" y="2635926"/>
            <a:ext cx="265114" cy="372593"/>
            <a:chOff x="6689325" y="2984125"/>
            <a:chExt cx="315425" cy="443300"/>
          </a:xfrm>
        </p:grpSpPr>
        <p:sp>
          <p:nvSpPr>
            <p:cNvPr id="876" name="Shape 876"/>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7" name="Shape 877"/>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8" name="Shape 878"/>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9" name="Shape 879"/>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0" name="Shape 88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81" name="Shape 881"/>
          <p:cNvGrpSpPr/>
          <p:nvPr/>
        </p:nvGrpSpPr>
        <p:grpSpPr>
          <a:xfrm>
            <a:off x="1523744" y="3730593"/>
            <a:ext cx="256415" cy="414534"/>
            <a:chOff x="1988225" y="4286525"/>
            <a:chExt cx="305075" cy="493200"/>
          </a:xfrm>
        </p:grpSpPr>
        <p:sp>
          <p:nvSpPr>
            <p:cNvPr id="882" name="Shape 88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3" name="Shape 88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4" name="Shape 88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5" name="Shape 88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6" name="Shape 88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7" name="Shape 88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8" name="Shape 88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89" name="Shape 889"/>
          <p:cNvGrpSpPr/>
          <p:nvPr/>
        </p:nvGrpSpPr>
        <p:grpSpPr>
          <a:xfrm>
            <a:off x="2067737" y="3759758"/>
            <a:ext cx="309640" cy="392030"/>
            <a:chOff x="2635450" y="4321225"/>
            <a:chExt cx="368400" cy="466425"/>
          </a:xfrm>
        </p:grpSpPr>
        <p:sp>
          <p:nvSpPr>
            <p:cNvPr id="890" name="Shape 89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1" name="Shape 89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2" name="Shape 89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4" name="Shape 89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5" name="Shape 89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96" name="Shape 896"/>
          <p:cNvGrpSpPr/>
          <p:nvPr/>
        </p:nvGrpSpPr>
        <p:grpSpPr>
          <a:xfrm>
            <a:off x="5436146" y="3750030"/>
            <a:ext cx="342881" cy="383835"/>
            <a:chOff x="6643075" y="4309650"/>
            <a:chExt cx="407950" cy="456675"/>
          </a:xfrm>
        </p:grpSpPr>
        <p:sp>
          <p:nvSpPr>
            <p:cNvPr id="897" name="Shape 897"/>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8" name="Shape 898"/>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9" name="Shape 899"/>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0" name="Shape 90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1" name="Shape 901"/>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2" name="Shape 902"/>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3" name="Shape 903"/>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4" name="Shape 904"/>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5" name="Shape 905"/>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06" name="Shape 906"/>
          <p:cNvGrpSpPr/>
          <p:nvPr/>
        </p:nvGrpSpPr>
        <p:grpSpPr>
          <a:xfrm>
            <a:off x="4251419" y="4291984"/>
            <a:ext cx="452420" cy="433992"/>
            <a:chOff x="5233525" y="4954450"/>
            <a:chExt cx="538275" cy="516350"/>
          </a:xfrm>
        </p:grpSpPr>
        <p:sp>
          <p:nvSpPr>
            <p:cNvPr id="907" name="Shape 90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8" name="Shape 90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9" name="Shape 90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0" name="Shape 91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1" name="Shape 91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2" name="Shape 91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3" name="Shape 91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4" name="Shape 91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5" name="Shape 91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6" name="Shape 91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7" name="Shape 91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18" name="Shape 918"/>
          <p:cNvGrpSpPr/>
          <p:nvPr/>
        </p:nvGrpSpPr>
        <p:grpSpPr>
          <a:xfrm>
            <a:off x="3682337" y="4299654"/>
            <a:ext cx="460615" cy="418653"/>
            <a:chOff x="4556450" y="4963575"/>
            <a:chExt cx="548025" cy="498100"/>
          </a:xfrm>
        </p:grpSpPr>
        <p:sp>
          <p:nvSpPr>
            <p:cNvPr id="919" name="Shape 919"/>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0" name="Shape 92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1" name="Shape 921"/>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2" name="Shape 922"/>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3" name="Shape 923"/>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24" name="Shape 924"/>
          <p:cNvGrpSpPr/>
          <p:nvPr/>
        </p:nvGrpSpPr>
        <p:grpSpPr>
          <a:xfrm>
            <a:off x="299619" y="4390238"/>
            <a:ext cx="445254" cy="246182"/>
            <a:chOff x="531800" y="5071350"/>
            <a:chExt cx="529750" cy="292900"/>
          </a:xfrm>
        </p:grpSpPr>
        <p:sp>
          <p:nvSpPr>
            <p:cNvPr id="925" name="Shape 925"/>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6" name="Shape 926"/>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7" name="Shape 927"/>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8" name="Shape 928"/>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9" name="Shape 929"/>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0" name="Shape 93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1" name="Shape 931"/>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32" name="Shape 932"/>
          <p:cNvGrpSpPr/>
          <p:nvPr/>
        </p:nvGrpSpPr>
        <p:grpSpPr>
          <a:xfrm>
            <a:off x="7243894" y="1803400"/>
            <a:ext cx="433992" cy="422729"/>
            <a:chOff x="5916675" y="927975"/>
            <a:chExt cx="516350" cy="502950"/>
          </a:xfrm>
        </p:grpSpPr>
        <p:sp>
          <p:nvSpPr>
            <p:cNvPr id="933" name="Shape 93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4" name="Shape 93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35" name="Shape 935"/>
          <p:cNvGrpSpPr/>
          <p:nvPr/>
        </p:nvGrpSpPr>
        <p:grpSpPr>
          <a:xfrm>
            <a:off x="6359914" y="2509301"/>
            <a:ext cx="1079481" cy="1051467"/>
            <a:chOff x="5916675" y="927975"/>
            <a:chExt cx="516350" cy="502950"/>
          </a:xfrm>
        </p:grpSpPr>
        <p:sp>
          <p:nvSpPr>
            <p:cNvPr id="936" name="Shape 936"/>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7" name="Shape 937"/>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38" name="Shape 938"/>
          <p:cNvGrpSpPr/>
          <p:nvPr/>
        </p:nvGrpSpPr>
        <p:grpSpPr>
          <a:xfrm>
            <a:off x="6360056" y="1803400"/>
            <a:ext cx="433992" cy="422729"/>
            <a:chOff x="5916675" y="927975"/>
            <a:chExt cx="516350" cy="502950"/>
          </a:xfrm>
        </p:grpSpPr>
        <p:sp>
          <p:nvSpPr>
            <p:cNvPr id="939" name="Shape 939"/>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0" name="Shape 94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41" name="Shape 941"/>
          <p:cNvSpPr/>
          <p:nvPr/>
        </p:nvSpPr>
        <p:spPr>
          <a:xfrm>
            <a:off x="7436055" y="2039777"/>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2" name="Shape 942"/>
          <p:cNvSpPr/>
          <p:nvPr/>
        </p:nvSpPr>
        <p:spPr>
          <a:xfrm>
            <a:off x="6552218" y="2039777"/>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3" name="Shape 943"/>
          <p:cNvSpPr/>
          <p:nvPr/>
        </p:nvSpPr>
        <p:spPr>
          <a:xfrm>
            <a:off x="6837753" y="3097315"/>
            <a:ext cx="1000561" cy="565193"/>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4" name="Shape 94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58</a:t>
            </a:fld>
            <a:endParaRPr lang="e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948"/>
        <p:cNvGrpSpPr/>
        <p:nvPr/>
      </p:nvGrpSpPr>
      <p:grpSpPr>
        <a:xfrm>
          <a:off x="0" y="0"/>
          <a:ext cx="0" cy="0"/>
          <a:chOff x="0" y="0"/>
          <a:chExt cx="0" cy="0"/>
        </a:xfrm>
      </p:grpSpPr>
      <p:sp>
        <p:nvSpPr>
          <p:cNvPr id="949" name="Shape 949"/>
          <p:cNvSpPr txBox="1"/>
          <p:nvPr/>
        </p:nvSpPr>
        <p:spPr>
          <a:xfrm>
            <a:off x="2087650" y="914275"/>
            <a:ext cx="6676800" cy="13809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r>
              <a:rPr lang="en" b="1" dirty="0">
                <a:solidFill>
                  <a:srgbClr val="FFFFFF"/>
                </a:solidFill>
                <a:latin typeface="Nunito Sans"/>
                <a:ea typeface="Nunito Sans"/>
                <a:cs typeface="Nunito Sans"/>
                <a:sym typeface="Nunito Sans"/>
              </a:rPr>
              <a:t>Now you can use any emoji as an icon!</a:t>
            </a:r>
          </a:p>
          <a:p>
            <a:pPr lvl="0" rtl="0">
              <a:spcBef>
                <a:spcPts val="0"/>
              </a:spcBef>
              <a:buClr>
                <a:schemeClr val="dk1"/>
              </a:buClr>
              <a:buFont typeface="Arial"/>
              <a:buNone/>
            </a:pPr>
            <a:r>
              <a:rPr lang="en" dirty="0">
                <a:solidFill>
                  <a:srgbClr val="FFFFFF"/>
                </a:solidFill>
                <a:latin typeface="Nunito Sans"/>
                <a:ea typeface="Nunito Sans"/>
                <a:cs typeface="Nunito Sans"/>
                <a:sym typeface="Nunito Sans"/>
              </a:rPr>
              <a:t>And of course it resizes without losing quality and you can change the color.</a:t>
            </a:r>
          </a:p>
          <a:p>
            <a:pPr lvl="0" rtl="0">
              <a:spcBef>
                <a:spcPts val="0"/>
              </a:spcBef>
              <a:buNone/>
            </a:pPr>
            <a:endParaRPr dirty="0">
              <a:solidFill>
                <a:srgbClr val="FFFFFF"/>
              </a:solidFill>
              <a:latin typeface="Nunito Sans"/>
              <a:ea typeface="Nunito Sans"/>
              <a:cs typeface="Nunito Sans"/>
              <a:sym typeface="Nunito Sans"/>
            </a:endParaRPr>
          </a:p>
          <a:p>
            <a:pPr lvl="0">
              <a:spcBef>
                <a:spcPts val="0"/>
              </a:spcBef>
              <a:buNone/>
            </a:pPr>
            <a:r>
              <a:rPr lang="en" dirty="0">
                <a:solidFill>
                  <a:srgbClr val="FFFFFF"/>
                </a:solidFill>
                <a:latin typeface="Nunito Sans"/>
                <a:ea typeface="Nunito Sans"/>
                <a:cs typeface="Nunito Sans"/>
                <a:sym typeface="Nunito Sans"/>
              </a:rPr>
              <a:t>How? Follow Google instructions </a:t>
            </a:r>
            <a:r>
              <a:rPr lang="en" u="sng" dirty="0">
                <a:solidFill>
                  <a:srgbClr val="FFFFFF"/>
                </a:solidFill>
                <a:latin typeface="Nunito Sans"/>
                <a:ea typeface="Nunito Sans"/>
                <a:cs typeface="Nunito Sans"/>
                <a:sym typeface="Nunito Sans"/>
                <a:hlinkClick r:id="rId3"/>
              </a:rPr>
              <a:t>https://twitter.com/googledocs/status/730087240156643328</a:t>
            </a:r>
          </a:p>
          <a:p>
            <a:pPr lvl="0" rtl="0">
              <a:spcBef>
                <a:spcPts val="0"/>
              </a:spcBef>
              <a:buNone/>
            </a:pPr>
            <a:endParaRPr dirty="0">
              <a:solidFill>
                <a:srgbClr val="FFFFFF"/>
              </a:solidFill>
              <a:latin typeface="Nunito Sans"/>
              <a:ea typeface="Nunito Sans"/>
              <a:cs typeface="Nunito Sans"/>
              <a:sym typeface="Nunito Sans"/>
            </a:endParaRPr>
          </a:p>
          <a:p>
            <a:pPr lvl="0" rtl="0">
              <a:spcBef>
                <a:spcPts val="0"/>
              </a:spcBef>
              <a:buNone/>
            </a:pPr>
            <a:endParaRPr dirty="0">
              <a:solidFill>
                <a:srgbClr val="FFFFFF"/>
              </a:solidFill>
              <a:latin typeface="Nunito Sans"/>
              <a:ea typeface="Nunito Sans"/>
              <a:cs typeface="Nunito Sans"/>
              <a:sym typeface="Nunito Sans"/>
            </a:endParaRPr>
          </a:p>
          <a:p>
            <a:pPr lvl="0" rtl="0">
              <a:spcBef>
                <a:spcPts val="0"/>
              </a:spcBef>
              <a:buClr>
                <a:schemeClr val="dk1"/>
              </a:buClr>
              <a:buFont typeface="Arial"/>
              <a:buNone/>
            </a:pPr>
            <a:endParaRPr dirty="0">
              <a:solidFill>
                <a:srgbClr val="FFFFFF"/>
              </a:solidFill>
              <a:latin typeface="Nunito Sans"/>
              <a:ea typeface="Nunito Sans"/>
              <a:cs typeface="Nunito Sans"/>
              <a:sym typeface="Nunito Sans"/>
            </a:endParaRPr>
          </a:p>
          <a:p>
            <a:pPr lvl="0" rtl="0">
              <a:spcBef>
                <a:spcPts val="0"/>
              </a:spcBef>
              <a:buNone/>
            </a:pPr>
            <a:endParaRPr dirty="0">
              <a:solidFill>
                <a:srgbClr val="FFFFFF"/>
              </a:solidFill>
              <a:latin typeface="Nunito Sans"/>
              <a:ea typeface="Nunito Sans"/>
              <a:cs typeface="Nunito Sans"/>
              <a:sym typeface="Nunito Sans"/>
            </a:endParaRPr>
          </a:p>
        </p:txBody>
      </p:sp>
      <p:sp>
        <p:nvSpPr>
          <p:cNvPr id="950" name="Shape 950"/>
          <p:cNvSpPr txBox="1"/>
          <p:nvPr/>
        </p:nvSpPr>
        <p:spPr>
          <a:xfrm>
            <a:off x="731900" y="2374250"/>
            <a:ext cx="7327500" cy="2570700"/>
          </a:xfrm>
          <a:prstGeom prst="rect">
            <a:avLst/>
          </a:prstGeom>
          <a:noFill/>
          <a:ln>
            <a:noFill/>
          </a:ln>
        </p:spPr>
        <p:txBody>
          <a:bodyPr lIns="91425" tIns="91425" rIns="91425" bIns="91425" anchor="t" anchorCtr="0">
            <a:noAutofit/>
          </a:bodyPr>
          <a:lstStyle/>
          <a:p>
            <a:pPr lvl="0">
              <a:lnSpc>
                <a:spcPct val="115000"/>
              </a:lnSpc>
              <a:spcBef>
                <a:spcPts val="0"/>
              </a:spcBef>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p>
        </p:txBody>
      </p:sp>
      <p:sp>
        <p:nvSpPr>
          <p:cNvPr id="951" name="Shape 951"/>
          <p:cNvSpPr txBox="1"/>
          <p:nvPr/>
        </p:nvSpPr>
        <p:spPr>
          <a:xfrm>
            <a:off x="572775" y="856414"/>
            <a:ext cx="1440600" cy="1296000"/>
          </a:xfrm>
          <a:prstGeom prst="rect">
            <a:avLst/>
          </a:prstGeom>
          <a:noFill/>
          <a:ln>
            <a:noFill/>
          </a:ln>
        </p:spPr>
        <p:txBody>
          <a:bodyPr lIns="91425" tIns="91425" rIns="91425" bIns="91425" anchor="ctr" anchorCtr="0">
            <a:noAutofit/>
          </a:bodyPr>
          <a:lstStyle/>
          <a:p>
            <a:pPr lvl="0" algn="ctr">
              <a:spcBef>
                <a:spcPts val="0"/>
              </a:spcBef>
              <a:buClr>
                <a:schemeClr val="dk1"/>
              </a:buClr>
              <a:buSzPct val="25000"/>
              <a:buFont typeface="Arial"/>
              <a:buNone/>
            </a:pPr>
            <a:r>
              <a:rPr lang="en" sz="9600">
                <a:solidFill>
                  <a:srgbClr val="FFFF00"/>
                </a:solidFill>
              </a:rPr>
              <a:t>😉</a:t>
            </a:r>
          </a:p>
        </p:txBody>
      </p:sp>
      <p:sp>
        <p:nvSpPr>
          <p:cNvPr id="952" name="Shape 95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59</a:t>
            </a:fld>
            <a:endParaRPr lang="e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024100" cy="3678000"/>
          </a:xfrm>
          <a:prstGeom prst="rect">
            <a:avLst/>
          </a:prstGeom>
        </p:spPr>
        <p:txBody>
          <a:bodyPr lIns="91425" tIns="91425" rIns="91425" bIns="91425" anchor="b" anchorCtr="0">
            <a:noAutofit/>
          </a:bodyPr>
          <a:lstStyle/>
          <a:p>
            <a:pPr lvl="0" rtl="0">
              <a:spcBef>
                <a:spcPts val="0"/>
              </a:spcBef>
              <a:buNone/>
            </a:pPr>
            <a:r>
              <a:rPr lang="en-US" sz="4800" b="1" dirty="0"/>
              <a:t>2</a:t>
            </a:r>
            <a:r>
              <a:rPr lang="en" sz="4800" b="1" dirty="0" smtClean="0"/>
              <a:t>.</a:t>
            </a:r>
            <a:endParaRPr lang="en" sz="4800" b="1" dirty="0"/>
          </a:p>
          <a:p>
            <a:pPr lvl="0" rtl="0">
              <a:spcBef>
                <a:spcPts val="0"/>
              </a:spcBef>
              <a:buNone/>
            </a:pPr>
            <a:r>
              <a:rPr lang="en-US" dirty="0" smtClean="0"/>
              <a:t>What can </a:t>
            </a:r>
            <a:br>
              <a:rPr lang="en-US" dirty="0" smtClean="0"/>
            </a:br>
            <a:r>
              <a:rPr lang="en-US" dirty="0" smtClean="0"/>
              <a:t>amplicon sequencing answer?</a:t>
            </a:r>
            <a:endParaRPr lang="en" dirty="0"/>
          </a:p>
        </p:txBody>
      </p:sp>
      <p:sp>
        <p:nvSpPr>
          <p:cNvPr id="137" name="Shape 137"/>
          <p:cNvSpPr txBox="1">
            <a:spLocks noGrp="1"/>
          </p:cNvSpPr>
          <p:nvPr>
            <p:ph type="subTitle" idx="1"/>
          </p:nvPr>
        </p:nvSpPr>
        <p:spPr>
          <a:xfrm>
            <a:off x="277100" y="3983050"/>
            <a:ext cx="2024100" cy="784800"/>
          </a:xfrm>
          <a:prstGeom prst="rect">
            <a:avLst/>
          </a:prstGeom>
        </p:spPr>
        <p:txBody>
          <a:bodyPr lIns="91425" tIns="91425" rIns="91425" bIns="91425" anchor="t" anchorCtr="0">
            <a:noAutofit/>
          </a:bodyPr>
          <a:lstStyle/>
          <a:p>
            <a:pPr lvl="0" rtl="0">
              <a:spcBef>
                <a:spcPts val="0"/>
              </a:spcBef>
              <a:buNone/>
            </a:pPr>
            <a:r>
              <a:rPr lang="en-US" dirty="0" smtClean="0"/>
              <a:t>Composition, relative abundance, dynamics</a:t>
            </a:r>
            <a:endParaRPr lang="en" dirty="0"/>
          </a:p>
        </p:txBody>
      </p:sp>
      <p:sp>
        <p:nvSpPr>
          <p:cNvPr id="138" name="Shape 13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82" y="-3018"/>
            <a:ext cx="6676818" cy="5195889"/>
          </a:xfrm>
          <a:prstGeom prst="rect">
            <a:avLst/>
          </a:prstGeom>
        </p:spPr>
      </p:pic>
      <p:sp>
        <p:nvSpPr>
          <p:cNvPr id="7" name="TextBox 6"/>
          <p:cNvSpPr txBox="1"/>
          <p:nvPr/>
        </p:nvSpPr>
        <p:spPr>
          <a:xfrm>
            <a:off x="5172876" y="4946650"/>
            <a:ext cx="1317990" cy="246221"/>
          </a:xfrm>
          <a:prstGeom prst="rect">
            <a:avLst/>
          </a:prstGeom>
          <a:noFill/>
        </p:spPr>
        <p:txBody>
          <a:bodyPr wrap="none" rtlCol="0">
            <a:spAutoFit/>
          </a:bodyPr>
          <a:lstStyle/>
          <a:p>
            <a:r>
              <a:rPr lang="en-US" sz="1000" dirty="0" smtClean="0">
                <a:latin typeface="Nunito Sans" charset="0"/>
                <a:ea typeface="Nunito Sans" charset="0"/>
                <a:cs typeface="Nunito Sans" charset="0"/>
                <a:hlinkClick r:id="rId4"/>
              </a:rPr>
              <a:t>Henry Baker (1753)</a:t>
            </a:r>
            <a:endParaRPr lang="en-US" sz="1000" dirty="0">
              <a:latin typeface="Nunito Sans" charset="0"/>
              <a:ea typeface="Nunito Sans" charset="0"/>
              <a:cs typeface="Nunito Sans" charset="0"/>
            </a:endParaRPr>
          </a:p>
        </p:txBody>
      </p:sp>
    </p:spTree>
    <p:extLst>
      <p:ext uri="{BB962C8B-B14F-4D97-AF65-F5344CB8AC3E}">
        <p14:creationId xmlns:p14="http://schemas.microsoft.com/office/powerpoint/2010/main" val="1461533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Text Placeholder 2"/>
          <p:cNvSpPr>
            <a:spLocks noGrp="1"/>
          </p:cNvSpPr>
          <p:nvPr>
            <p:ph type="body" idx="1"/>
          </p:nvPr>
        </p:nvSpPr>
        <p:spPr>
          <a:xfrm>
            <a:off x="3035761" y="429196"/>
            <a:ext cx="5596200" cy="3981000"/>
          </a:xfrm>
        </p:spPr>
        <p:txBody>
          <a:bodyPr/>
          <a:lstStyle/>
          <a:p>
            <a:pPr>
              <a:buNone/>
            </a:pPr>
            <a:r>
              <a:rPr lang="en-US" sz="1800" dirty="0" smtClean="0"/>
              <a:t>At its most basic level amplicon sequencing allows for the taxonomic profiling of communities</a:t>
            </a:r>
            <a:endParaRPr lang="en-US" sz="18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9" name="Picture 8"/>
          <p:cNvPicPr>
            <a:picLocks noChangeAspect="1"/>
          </p:cNvPicPr>
          <p:nvPr/>
        </p:nvPicPr>
        <p:blipFill rotWithShape="1">
          <a:blip r:embed="rId2"/>
          <a:srcRect l="19184" b="37179"/>
          <a:stretch/>
        </p:blipFill>
        <p:spPr>
          <a:xfrm>
            <a:off x="3443705" y="1328230"/>
            <a:ext cx="4780311" cy="3715914"/>
          </a:xfrm>
          <a:prstGeom prst="rect">
            <a:avLst/>
          </a:prstGeom>
        </p:spPr>
      </p:pic>
      <p:sp>
        <p:nvSpPr>
          <p:cNvPr id="14" name="Rectangle 13"/>
          <p:cNvSpPr/>
          <p:nvPr/>
        </p:nvSpPr>
        <p:spPr>
          <a:xfrm>
            <a:off x="6979107" y="4736367"/>
            <a:ext cx="1577676" cy="307777"/>
          </a:xfrm>
          <a:prstGeom prst="rect">
            <a:avLst/>
          </a:prstGeom>
        </p:spPr>
        <p:txBody>
          <a:bodyPr wrap="none">
            <a:spAutoFit/>
          </a:bodyPr>
          <a:lstStyle/>
          <a:p>
            <a:r>
              <a:rPr lang="en-US" dirty="0">
                <a:hlinkClick r:id="rId3"/>
              </a:rPr>
              <a:t>Rivers et al. 2013</a:t>
            </a:r>
            <a:endParaRPr lang="en-US" dirty="0"/>
          </a:p>
        </p:txBody>
      </p:sp>
      <p:sp>
        <p:nvSpPr>
          <p:cNvPr id="15" name="TextBox 14"/>
          <p:cNvSpPr txBox="1"/>
          <p:nvPr/>
        </p:nvSpPr>
        <p:spPr>
          <a:xfrm>
            <a:off x="234450" y="1682496"/>
            <a:ext cx="2141615" cy="2462213"/>
          </a:xfrm>
          <a:prstGeom prst="rect">
            <a:avLst/>
          </a:prstGeom>
          <a:noFill/>
        </p:spPr>
        <p:txBody>
          <a:bodyPr wrap="square" rtlCol="0">
            <a:spAutoFit/>
          </a:bodyPr>
          <a:lstStyle/>
          <a:p>
            <a:pPr marL="285750" indent="-285750">
              <a:buFont typeface="Arial" charset="0"/>
              <a:buChar char="•"/>
            </a:pPr>
            <a:r>
              <a:rPr lang="en-US" dirty="0" smtClean="0">
                <a:solidFill>
                  <a:schemeClr val="bg1"/>
                </a:solidFill>
                <a:latin typeface="Nunito Sans" charset="0"/>
                <a:ea typeface="Nunito Sans" charset="0"/>
                <a:cs typeface="Nunito Sans" charset="0"/>
              </a:rPr>
              <a:t>Resolution can be a challenge</a:t>
            </a:r>
          </a:p>
          <a:p>
            <a:pPr marL="285750" indent="-285750">
              <a:buFont typeface="Arial" charset="0"/>
              <a:buChar char="•"/>
            </a:pPr>
            <a:r>
              <a:rPr lang="en-US" dirty="0" smtClean="0">
                <a:solidFill>
                  <a:schemeClr val="bg1"/>
                </a:solidFill>
                <a:latin typeface="Nunito Sans" charset="0"/>
                <a:ea typeface="Nunito Sans" charset="0"/>
                <a:cs typeface="Nunito Sans" charset="0"/>
              </a:rPr>
              <a:t>Different primers can’t be compared</a:t>
            </a:r>
          </a:p>
          <a:p>
            <a:pPr marL="285750" indent="-285750">
              <a:buFont typeface="Arial" charset="0"/>
              <a:buChar char="•"/>
            </a:pPr>
            <a:r>
              <a:rPr lang="en-US" dirty="0" smtClean="0">
                <a:solidFill>
                  <a:schemeClr val="bg1"/>
                </a:solidFill>
                <a:latin typeface="Nunito Sans" charset="0"/>
                <a:ea typeface="Nunito Sans" charset="0"/>
                <a:cs typeface="Nunito Sans" charset="0"/>
              </a:rPr>
              <a:t>Linking environmental data is hard  </a:t>
            </a:r>
          </a:p>
          <a:p>
            <a:pPr marL="285750" indent="-285750">
              <a:buFont typeface="Arial" charset="0"/>
              <a:buChar char="•"/>
            </a:pPr>
            <a:endParaRPr lang="en-US" dirty="0">
              <a:solidFill>
                <a:schemeClr val="bg1"/>
              </a:solidFill>
              <a:latin typeface="Nunito Sans" charset="0"/>
              <a:ea typeface="Nunito Sans" charset="0"/>
              <a:cs typeface="Nunito Sans" charset="0"/>
            </a:endParaRPr>
          </a:p>
          <a:p>
            <a:r>
              <a:rPr lang="en-US" dirty="0" smtClean="0">
                <a:solidFill>
                  <a:schemeClr val="bg1"/>
                </a:solidFill>
                <a:latin typeface="Nunito Sans" charset="0"/>
                <a:ea typeface="Nunito Sans" charset="0"/>
                <a:cs typeface="Nunito Sans" charset="0"/>
              </a:rPr>
              <a:t>Often 16S data is used to select samples of metagenomics</a:t>
            </a:r>
            <a:endParaRPr lang="en-US" dirty="0">
              <a:solidFill>
                <a:schemeClr val="bg1"/>
              </a:solidFill>
              <a:latin typeface="Nunito Sans" charset="0"/>
              <a:ea typeface="Nunito Sans" charset="0"/>
              <a:cs typeface="Nunito Sans" charset="0"/>
            </a:endParaRPr>
          </a:p>
        </p:txBody>
      </p:sp>
    </p:spTree>
    <p:extLst>
      <p:ext uri="{BB962C8B-B14F-4D97-AF65-F5344CB8AC3E}">
        <p14:creationId xmlns:p14="http://schemas.microsoft.com/office/powerpoint/2010/main" val="141224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Diversity</a:t>
            </a:r>
            <a:endParaRPr lang="en-US" dirty="0"/>
          </a:p>
        </p:txBody>
      </p:sp>
      <p:sp>
        <p:nvSpPr>
          <p:cNvPr id="3" name="Text Placeholder 2"/>
          <p:cNvSpPr>
            <a:spLocks noGrp="1"/>
          </p:cNvSpPr>
          <p:nvPr>
            <p:ph type="body" idx="1"/>
          </p:nvPr>
        </p:nvSpPr>
        <p:spPr>
          <a:xfrm>
            <a:off x="3090625" y="575500"/>
            <a:ext cx="5330999" cy="3981000"/>
          </a:xfrm>
        </p:spPr>
        <p:txBody>
          <a:bodyPr/>
          <a:lstStyle/>
          <a:p>
            <a:r>
              <a:rPr lang="en-US" dirty="0" smtClean="0"/>
              <a:t>Alpha, Beta and Gamma diversity (</a:t>
            </a:r>
            <a:r>
              <a:rPr lang="en-US" dirty="0" smtClean="0">
                <a:hlinkClick r:id="rId2"/>
              </a:rPr>
              <a:t>R</a:t>
            </a:r>
            <a:r>
              <a:rPr lang="en-US" dirty="0">
                <a:hlinkClick r:id="rId2"/>
              </a:rPr>
              <a:t>. H. </a:t>
            </a:r>
            <a:r>
              <a:rPr lang="en-US" dirty="0" smtClean="0">
                <a:hlinkClick r:id="rId2"/>
              </a:rPr>
              <a:t>Whittaker, 1972)</a:t>
            </a:r>
            <a:r>
              <a:rPr lang="en-US" dirty="0"/>
              <a:t> </a:t>
            </a:r>
            <a:r>
              <a:rPr lang="en-US" dirty="0" smtClean="0"/>
              <a:t> are  used to describe biodiversity spatially.</a:t>
            </a:r>
          </a:p>
          <a:p>
            <a:endParaRPr lang="en-US" dirty="0" smtClean="0"/>
          </a:p>
          <a:p>
            <a:r>
              <a:rPr lang="en-US" dirty="0" smtClean="0"/>
              <a:t>Diversity </a:t>
            </a:r>
            <a:r>
              <a:rPr lang="mr-IN" dirty="0"/>
              <a:t>–</a:t>
            </a:r>
            <a:r>
              <a:rPr lang="en-US" dirty="0"/>
              <a:t> a combination of richness and evenness</a:t>
            </a:r>
          </a:p>
          <a:p>
            <a:endParaRPr lang="en-US" dirty="0"/>
          </a:p>
          <a:p>
            <a:r>
              <a:rPr lang="en-US" dirty="0" smtClean="0"/>
              <a:t>Alpha </a:t>
            </a:r>
            <a:r>
              <a:rPr lang="mr-IN" dirty="0" smtClean="0"/>
              <a:t>–</a:t>
            </a:r>
            <a:r>
              <a:rPr lang="en-US" dirty="0" smtClean="0"/>
              <a:t> within community diversity</a:t>
            </a:r>
          </a:p>
          <a:p>
            <a:r>
              <a:rPr lang="en-US" dirty="0" smtClean="0"/>
              <a:t>Beta </a:t>
            </a:r>
            <a:r>
              <a:rPr lang="mr-IN" dirty="0" smtClean="0"/>
              <a:t>–</a:t>
            </a:r>
            <a:r>
              <a:rPr lang="en-US" dirty="0" smtClean="0"/>
              <a:t> between community diversity (</a:t>
            </a:r>
            <a:r>
              <a:rPr lang="en-US" dirty="0" smtClean="0">
                <a:hlinkClick r:id="rId3"/>
              </a:rPr>
              <a:t>Anderson et al. 2011</a:t>
            </a:r>
            <a:r>
              <a:rPr lang="en-US" dirty="0" smtClean="0"/>
              <a:t>)</a:t>
            </a:r>
          </a:p>
          <a:p>
            <a:r>
              <a:rPr lang="en-US" dirty="0" smtClean="0"/>
              <a:t>Gamma </a:t>
            </a:r>
            <a:r>
              <a:rPr lang="mr-IN" dirty="0" smtClean="0"/>
              <a:t>–</a:t>
            </a:r>
            <a:r>
              <a:rPr lang="en-US" dirty="0" smtClean="0"/>
              <a:t> total diversity across a study area</a:t>
            </a:r>
          </a:p>
          <a:p>
            <a:endParaRPr lang="en-US" dirty="0"/>
          </a:p>
          <a:p>
            <a:endParaRPr lang="en-US" dirty="0" smtClean="0"/>
          </a:p>
          <a:p>
            <a:endParaRPr lang="en-US" dirty="0" smtClean="0"/>
          </a:p>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5" name="Picture 4"/>
          <p:cNvPicPr>
            <a:picLocks noChangeAspect="1"/>
          </p:cNvPicPr>
          <p:nvPr/>
        </p:nvPicPr>
        <p:blipFill>
          <a:blip r:embed="rId4"/>
          <a:stretch>
            <a:fillRect/>
          </a:stretch>
        </p:blipFill>
        <p:spPr>
          <a:xfrm>
            <a:off x="3223967" y="2906700"/>
            <a:ext cx="2768724" cy="2076543"/>
          </a:xfrm>
          <a:prstGeom prst="rect">
            <a:avLst/>
          </a:prstGeom>
        </p:spPr>
      </p:pic>
      <p:pic>
        <p:nvPicPr>
          <p:cNvPr id="6" name="Picture 5"/>
          <p:cNvPicPr>
            <a:picLocks noChangeAspect="1"/>
          </p:cNvPicPr>
          <p:nvPr/>
        </p:nvPicPr>
        <p:blipFill>
          <a:blip r:embed="rId5"/>
          <a:stretch>
            <a:fillRect/>
          </a:stretch>
        </p:blipFill>
        <p:spPr>
          <a:xfrm>
            <a:off x="6419636" y="2677305"/>
            <a:ext cx="2189356" cy="2269345"/>
          </a:xfrm>
          <a:prstGeom prst="rect">
            <a:avLst/>
          </a:prstGeom>
        </p:spPr>
      </p:pic>
      <p:sp>
        <p:nvSpPr>
          <p:cNvPr id="7" name="TextBox 6"/>
          <p:cNvSpPr txBox="1"/>
          <p:nvPr/>
        </p:nvSpPr>
        <p:spPr>
          <a:xfrm>
            <a:off x="6827262" y="4556500"/>
            <a:ext cx="1233030" cy="246221"/>
          </a:xfrm>
          <a:prstGeom prst="rect">
            <a:avLst/>
          </a:prstGeom>
          <a:noFill/>
        </p:spPr>
        <p:txBody>
          <a:bodyPr wrap="none" rtlCol="0">
            <a:spAutoFit/>
          </a:bodyPr>
          <a:lstStyle/>
          <a:p>
            <a:r>
              <a:rPr lang="en-US" sz="1000" dirty="0" smtClean="0"/>
              <a:t>(Kemp et al. 2015)</a:t>
            </a:r>
            <a:endParaRPr lang="en-US" sz="1000" dirty="0"/>
          </a:p>
        </p:txBody>
      </p:sp>
      <p:sp>
        <p:nvSpPr>
          <p:cNvPr id="8" name="TextBox 7"/>
          <p:cNvSpPr txBox="1"/>
          <p:nvPr/>
        </p:nvSpPr>
        <p:spPr>
          <a:xfrm>
            <a:off x="3299381" y="4700429"/>
            <a:ext cx="1687620" cy="246221"/>
          </a:xfrm>
          <a:prstGeom prst="rect">
            <a:avLst/>
          </a:prstGeom>
          <a:noFill/>
        </p:spPr>
        <p:txBody>
          <a:bodyPr wrap="square" rtlCol="0">
            <a:spAutoFit/>
          </a:bodyPr>
          <a:lstStyle/>
          <a:p>
            <a:r>
              <a:rPr lang="en-US" sz="1000" dirty="0" smtClean="0"/>
              <a:t>Qiime2 tutorial</a:t>
            </a:r>
            <a:endParaRPr lang="en-US" sz="1000" dirty="0"/>
          </a:p>
        </p:txBody>
      </p:sp>
    </p:spTree>
    <p:extLst>
      <p:ext uri="{BB962C8B-B14F-4D97-AF65-F5344CB8AC3E}">
        <p14:creationId xmlns:p14="http://schemas.microsoft.com/office/powerpoint/2010/main" val="668544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patterns in communities</a:t>
            </a:r>
            <a:endParaRPr lang="en-US" dirty="0"/>
          </a:p>
        </p:txBody>
      </p:sp>
      <p:sp>
        <p:nvSpPr>
          <p:cNvPr id="3" name="Text Placeholder 2"/>
          <p:cNvSpPr>
            <a:spLocks noGrp="1"/>
          </p:cNvSpPr>
          <p:nvPr>
            <p:ph type="body" idx="1"/>
          </p:nvPr>
        </p:nvSpPr>
        <p:spPr>
          <a:xfrm>
            <a:off x="3090625" y="614962"/>
            <a:ext cx="5596200" cy="3981000"/>
          </a:xfrm>
        </p:spPr>
        <p:txBody>
          <a:bodyPr/>
          <a:lstStyle/>
          <a:p>
            <a:pPr>
              <a:buNone/>
            </a:pPr>
            <a:r>
              <a:rPr lang="en-US" sz="1800" dirty="0" smtClean="0"/>
              <a:t>Ordination is a dimensionality reduction technique</a:t>
            </a:r>
            <a:endParaRPr lang="en-US" sz="18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sp>
        <p:nvSpPr>
          <p:cNvPr id="10" name="TextBox 9"/>
          <p:cNvSpPr txBox="1"/>
          <p:nvPr/>
        </p:nvSpPr>
        <p:spPr>
          <a:xfrm>
            <a:off x="3127190" y="1106657"/>
            <a:ext cx="5030544" cy="1200329"/>
          </a:xfrm>
          <a:prstGeom prst="rect">
            <a:avLst/>
          </a:prstGeom>
          <a:noFill/>
        </p:spPr>
        <p:txBody>
          <a:bodyPr wrap="none" rtlCol="0">
            <a:spAutoFit/>
          </a:bodyPr>
          <a:lstStyle/>
          <a:p>
            <a:pPr marL="285750" indent="-285750">
              <a:buFont typeface="Arial" charset="0"/>
              <a:buChar char="•"/>
            </a:pPr>
            <a:r>
              <a:rPr lang="en-US" sz="1800" dirty="0" smtClean="0">
                <a:solidFill>
                  <a:schemeClr val="bg2"/>
                </a:solidFill>
                <a:latin typeface="Nunito Sans" charset="0"/>
                <a:ea typeface="Nunito Sans" charset="0"/>
                <a:cs typeface="Nunito Sans" charset="0"/>
              </a:rPr>
              <a:t>Start with Taxa vs sample table</a:t>
            </a:r>
          </a:p>
          <a:p>
            <a:pPr marL="285750" indent="-285750">
              <a:buFont typeface="Arial" charset="0"/>
              <a:buChar char="•"/>
            </a:pPr>
            <a:r>
              <a:rPr lang="en-US" sz="1800" dirty="0" smtClean="0">
                <a:solidFill>
                  <a:schemeClr val="bg2"/>
                </a:solidFill>
                <a:latin typeface="Nunito Sans" charset="0"/>
                <a:ea typeface="Nunito Sans" charset="0"/>
                <a:cs typeface="Nunito Sans" charset="0"/>
              </a:rPr>
              <a:t>Calculate a dissimilarity matrix</a:t>
            </a:r>
          </a:p>
          <a:p>
            <a:pPr marL="285750" indent="-285750">
              <a:buFont typeface="Arial" charset="0"/>
              <a:buChar char="•"/>
            </a:pPr>
            <a:r>
              <a:rPr lang="en-US" sz="1800" dirty="0" smtClean="0">
                <a:solidFill>
                  <a:schemeClr val="bg2"/>
                </a:solidFill>
                <a:latin typeface="Nunito Sans" charset="0"/>
                <a:ea typeface="Nunito Sans" charset="0"/>
                <a:cs typeface="Nunito Sans" charset="0"/>
              </a:rPr>
              <a:t>Perform ordination, e.g. NMDS, PCA, </a:t>
            </a:r>
            <a:r>
              <a:rPr lang="en-US" sz="1800" dirty="0" err="1" smtClean="0">
                <a:solidFill>
                  <a:schemeClr val="bg2"/>
                </a:solidFill>
                <a:latin typeface="Nunito Sans" charset="0"/>
                <a:ea typeface="Nunito Sans" charset="0"/>
                <a:cs typeface="Nunito Sans" charset="0"/>
              </a:rPr>
              <a:t>PCoA</a:t>
            </a:r>
            <a:r>
              <a:rPr lang="en-US" sz="1800" dirty="0" smtClean="0">
                <a:solidFill>
                  <a:schemeClr val="bg2"/>
                </a:solidFill>
                <a:latin typeface="Nunito Sans" charset="0"/>
                <a:ea typeface="Nunito Sans" charset="0"/>
                <a:cs typeface="Nunito Sans" charset="0"/>
              </a:rPr>
              <a:t>, </a:t>
            </a:r>
          </a:p>
          <a:p>
            <a:pPr marL="285750" indent="-285750">
              <a:buFont typeface="Arial" charset="0"/>
              <a:buChar char="•"/>
            </a:pPr>
            <a:r>
              <a:rPr lang="en-US" sz="1800" dirty="0" smtClean="0">
                <a:solidFill>
                  <a:schemeClr val="bg2"/>
                </a:solidFill>
                <a:latin typeface="Nunito Sans" charset="0"/>
                <a:ea typeface="Nunito Sans" charset="0"/>
                <a:cs typeface="Nunito Sans" charset="0"/>
              </a:rPr>
              <a:t>Fit environmental variables</a:t>
            </a:r>
            <a:endParaRPr lang="en-US" sz="1800" dirty="0">
              <a:solidFill>
                <a:schemeClr val="bg2"/>
              </a:solidFill>
              <a:latin typeface="Nunito Sans" charset="0"/>
              <a:ea typeface="Nunito Sans" charset="0"/>
              <a:cs typeface="Nunito Sans"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051" y="2135299"/>
            <a:ext cx="2306774" cy="2306774"/>
          </a:xfrm>
          <a:prstGeom prst="rect">
            <a:avLst/>
          </a:prstGeom>
        </p:spPr>
      </p:pic>
      <p:sp>
        <p:nvSpPr>
          <p:cNvPr id="17" name="TextBox 16"/>
          <p:cNvSpPr txBox="1"/>
          <p:nvPr/>
        </p:nvSpPr>
        <p:spPr>
          <a:xfrm flipH="1">
            <a:off x="6342959" y="4442073"/>
            <a:ext cx="2619388" cy="307777"/>
          </a:xfrm>
          <a:prstGeom prst="rect">
            <a:avLst/>
          </a:prstGeom>
          <a:noFill/>
        </p:spPr>
        <p:txBody>
          <a:bodyPr wrap="square" rtlCol="0">
            <a:spAutoFit/>
          </a:bodyPr>
          <a:lstStyle/>
          <a:p>
            <a:r>
              <a:rPr lang="en-US" dirty="0" smtClean="0">
                <a:latin typeface="Nunito Sans" charset="0"/>
                <a:ea typeface="Nunito Sans" charset="0"/>
                <a:cs typeface="Nunito Sans" charset="0"/>
              </a:rPr>
              <a:t>PCA from </a:t>
            </a:r>
            <a:r>
              <a:rPr lang="en-US" dirty="0" smtClean="0">
                <a:latin typeface="Nunito Sans" charset="0"/>
                <a:ea typeface="Nunito Sans" charset="0"/>
                <a:cs typeface="Nunito Sans" charset="0"/>
                <a:hlinkClick r:id="rId3" action="ppaction://hlinkfile"/>
              </a:rPr>
              <a:t>Kemp et al. (2015)</a:t>
            </a:r>
            <a:endParaRPr lang="en-US" dirty="0">
              <a:latin typeface="Nunito Sans" charset="0"/>
              <a:ea typeface="Nunito Sans" charset="0"/>
              <a:cs typeface="Nunito Sans"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50553" t="62494" r="4825" b="-1072"/>
          <a:stretch/>
        </p:blipFill>
        <p:spPr>
          <a:xfrm>
            <a:off x="3235872" y="2430647"/>
            <a:ext cx="2295145" cy="1984248"/>
          </a:xfrm>
          <a:prstGeom prst="rect">
            <a:avLst/>
          </a:prstGeom>
        </p:spPr>
      </p:pic>
      <p:sp>
        <p:nvSpPr>
          <p:cNvPr id="19" name="TextBox 18"/>
          <p:cNvSpPr txBox="1"/>
          <p:nvPr/>
        </p:nvSpPr>
        <p:spPr>
          <a:xfrm flipH="1">
            <a:off x="3235872" y="4442073"/>
            <a:ext cx="2716872" cy="307777"/>
          </a:xfrm>
          <a:prstGeom prst="rect">
            <a:avLst/>
          </a:prstGeom>
          <a:noFill/>
        </p:spPr>
        <p:txBody>
          <a:bodyPr wrap="square" rtlCol="0">
            <a:spAutoFit/>
          </a:bodyPr>
          <a:lstStyle/>
          <a:p>
            <a:r>
              <a:rPr lang="en-US" dirty="0" smtClean="0">
                <a:latin typeface="Nunito Sans" charset="0"/>
                <a:ea typeface="Nunito Sans" charset="0"/>
                <a:cs typeface="Nunito Sans" charset="0"/>
              </a:rPr>
              <a:t>NMDS from </a:t>
            </a:r>
            <a:r>
              <a:rPr lang="en-US" dirty="0" smtClean="0">
                <a:latin typeface="Nunito Sans" charset="0"/>
                <a:ea typeface="Nunito Sans" charset="0"/>
                <a:cs typeface="Nunito Sans" charset="0"/>
                <a:hlinkClick r:id="rId5"/>
              </a:rPr>
              <a:t>Rivers et al. (2013)</a:t>
            </a:r>
            <a:endParaRPr lang="en-US" dirty="0">
              <a:latin typeface="Nunito Sans" charset="0"/>
              <a:ea typeface="Nunito Sans" charset="0"/>
              <a:cs typeface="Nunito Sans" charset="0"/>
            </a:endParaRPr>
          </a:p>
        </p:txBody>
      </p:sp>
    </p:spTree>
    <p:extLst>
      <p:ext uri="{BB962C8B-B14F-4D97-AF65-F5344CB8AC3E}">
        <p14:creationId xmlns:p14="http://schemas.microsoft.com/office/powerpoint/2010/main" val="1592189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1732</TotalTime>
  <Words>2679</Words>
  <Application>Microsoft Macintosh PowerPoint</Application>
  <PresentationFormat>On-screen Show (16:9)</PresentationFormat>
  <Paragraphs>524</Paragraphs>
  <Slides>59</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Calibri</vt:lpstr>
      <vt:lpstr>Courier New</vt:lpstr>
      <vt:lpstr>Georgia</vt:lpstr>
      <vt:lpstr>Mangal</vt:lpstr>
      <vt:lpstr>Nunito Sans</vt:lpstr>
      <vt:lpstr>Nunito Sans Light</vt:lpstr>
      <vt:lpstr>Arial</vt:lpstr>
      <vt:lpstr>Ulysses template</vt:lpstr>
      <vt:lpstr>Amplicon sequencing  USDA ARS Microbiome Workshop August 29, 2017 Adam R. Rivers</vt:lpstr>
      <vt:lpstr>Hello!</vt:lpstr>
      <vt:lpstr>Learning Objectives</vt:lpstr>
      <vt:lpstr>1. What is  amplicon sequencing?</vt:lpstr>
      <vt:lpstr>Amplicon sequencing </vt:lpstr>
      <vt:lpstr>2. What can  amplicon sequencing answer?</vt:lpstr>
      <vt:lpstr>Composition</vt:lpstr>
      <vt:lpstr>Diversity</vt:lpstr>
      <vt:lpstr>Looking for patterns in communities</vt:lpstr>
      <vt:lpstr>Looking for co-occurrence</vt:lpstr>
      <vt:lpstr>What does co-occurrence mean? </vt:lpstr>
      <vt:lpstr>The Covariance  problem </vt:lpstr>
      <vt:lpstr>Ecological networks with predictive capability</vt:lpstr>
      <vt:lpstr>Types of Microbiome studies</vt:lpstr>
      <vt:lpstr>Rarefying, normalizing, oh my!</vt:lpstr>
      <vt:lpstr>3. Field to sequencer – the nuts and bolts.</vt:lpstr>
      <vt:lpstr>Collect DNA</vt:lpstr>
      <vt:lpstr>Collect Metadata</vt:lpstr>
      <vt:lpstr>DNA extraction</vt:lpstr>
      <vt:lpstr>Amplicon Processing</vt:lpstr>
      <vt:lpstr>Sequencing primers</vt:lpstr>
      <vt:lpstr>Sequencing primers</vt:lpstr>
      <vt:lpstr>Sequencing primers</vt:lpstr>
      <vt:lpstr>Barcoding</vt:lpstr>
      <vt:lpstr>Sequencing</vt:lpstr>
      <vt:lpstr>4. Analysis of amplicon data</vt:lpstr>
      <vt:lpstr>Amplicon sequencing </vt:lpstr>
      <vt:lpstr>Why OTU’s were used and why Sequence variants are replacing them.</vt:lpstr>
      <vt:lpstr>Taxonomic assignment</vt:lpstr>
      <vt:lpstr>Analysis</vt:lpstr>
      <vt:lpstr>Photo credits</vt:lpstr>
      <vt:lpstr>Instructions for use</vt:lpstr>
      <vt:lpstr>PowerPoint Presentation</vt:lpstr>
      <vt:lpstr>This template is for a SlideDoc</vt:lpstr>
      <vt:lpstr>Table of contents</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Use charts to explain your ideas</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Amplicon sequencing  USDA ARS Microbiome Workshop August 29, 2017 Adam R. Rivers</dc:title>
  <cp:lastModifiedBy>Rivers, Adam - ARS</cp:lastModifiedBy>
  <cp:revision>66</cp:revision>
  <dcterms:modified xsi:type="dcterms:W3CDTF">2017-08-26T21:44:23Z</dcterms:modified>
</cp:coreProperties>
</file>